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61"/>
  </p:notesMasterIdLst>
  <p:sldIdLst>
    <p:sldId id="256" r:id="rId2"/>
    <p:sldId id="277" r:id="rId3"/>
    <p:sldId id="348" r:id="rId4"/>
    <p:sldId id="278" r:id="rId5"/>
    <p:sldId id="294" r:id="rId6"/>
    <p:sldId id="257" r:id="rId7"/>
    <p:sldId id="295" r:id="rId8"/>
    <p:sldId id="281" r:id="rId9"/>
    <p:sldId id="285" r:id="rId10"/>
    <p:sldId id="305" r:id="rId11"/>
    <p:sldId id="284" r:id="rId12"/>
    <p:sldId id="304" r:id="rId13"/>
    <p:sldId id="349" r:id="rId14"/>
    <p:sldId id="296" r:id="rId15"/>
    <p:sldId id="306" r:id="rId16"/>
    <p:sldId id="287" r:id="rId17"/>
    <p:sldId id="298" r:id="rId18"/>
    <p:sldId id="289" r:id="rId19"/>
    <p:sldId id="290" r:id="rId20"/>
    <p:sldId id="291" r:id="rId21"/>
    <p:sldId id="292" r:id="rId22"/>
    <p:sldId id="338" r:id="rId23"/>
    <p:sldId id="345" r:id="rId24"/>
    <p:sldId id="340" r:id="rId25"/>
    <p:sldId id="344" r:id="rId26"/>
    <p:sldId id="299" r:id="rId27"/>
    <p:sldId id="288" r:id="rId28"/>
    <p:sldId id="335" r:id="rId29"/>
    <p:sldId id="337" r:id="rId30"/>
    <p:sldId id="301" r:id="rId31"/>
    <p:sldId id="313" r:id="rId32"/>
    <p:sldId id="332" r:id="rId33"/>
    <p:sldId id="336" r:id="rId34"/>
    <p:sldId id="316" r:id="rId35"/>
    <p:sldId id="346" r:id="rId36"/>
    <p:sldId id="312" r:id="rId37"/>
    <p:sldId id="314" r:id="rId38"/>
    <p:sldId id="315" r:id="rId39"/>
    <p:sldId id="319" r:id="rId40"/>
    <p:sldId id="317" r:id="rId41"/>
    <p:sldId id="347" r:id="rId42"/>
    <p:sldId id="321" r:id="rId43"/>
    <p:sldId id="318" r:id="rId44"/>
    <p:sldId id="322" r:id="rId45"/>
    <p:sldId id="323" r:id="rId46"/>
    <p:sldId id="333" r:id="rId47"/>
    <p:sldId id="334" r:id="rId48"/>
    <p:sldId id="307" r:id="rId49"/>
    <p:sldId id="308" r:id="rId50"/>
    <p:sldId id="309" r:id="rId51"/>
    <p:sldId id="310" r:id="rId52"/>
    <p:sldId id="311" r:id="rId53"/>
    <p:sldId id="331" r:id="rId54"/>
    <p:sldId id="352" r:id="rId55"/>
    <p:sldId id="355" r:id="rId56"/>
    <p:sldId id="353" r:id="rId57"/>
    <p:sldId id="354" r:id="rId58"/>
    <p:sldId id="275" r:id="rId59"/>
    <p:sldId id="276" r:id="rId60"/>
  </p:sldIdLst>
  <p:sldSz cx="9144000" cy="5143500" type="screen16x9"/>
  <p:notesSz cx="6858000" cy="9144000"/>
  <p:embeddedFontLst>
    <p:embeddedFont>
      <p:font typeface="Abadi" panose="020B0604020104020204" pitchFamily="34" charset="0"/>
      <p:regular r:id="rId62"/>
    </p:embeddedFont>
    <p:embeddedFont>
      <p:font typeface="Calibri" panose="020F0502020204030204" pitchFamily="34" charset="0"/>
      <p:regular r:id="rId63"/>
      <p:bold r:id="rId64"/>
      <p:italic r:id="rId65"/>
      <p:boldItalic r:id="rId66"/>
    </p:embeddedFont>
    <p:embeddedFont>
      <p:font typeface="Tenorite" panose="00000500000000000000" pitchFamily="2" charset="0"/>
      <p:regular r:id="rId67"/>
      <p:bold r:id="rId68"/>
      <p:italic r:id="rId69"/>
      <p:boldItalic r:id="rId70"/>
    </p:embeddedFont>
    <p:embeddedFont>
      <p:font typeface="Trebuchet MS" panose="020B0603020202020204" pitchFamily="34"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86" d="100"/>
          <a:sy n="86" d="100"/>
        </p:scale>
        <p:origin x="135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ata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58E4A-AD8F-44BE-BBD5-9E133B6283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C81F7B-C20D-4B36-9745-261CFAD50247}">
      <dgm:prSet/>
      <dgm:spPr/>
      <dgm:t>
        <a:bodyPr/>
        <a:lstStyle/>
        <a:p>
          <a:r>
            <a:rPr lang="en-GB" b="0" i="0"/>
            <a:t>Existing solutions lack effective search capabilities, resulting in irrelevant keyword-based searches.</a:t>
          </a:r>
          <a:endParaRPr lang="en-US"/>
        </a:p>
      </dgm:t>
    </dgm:pt>
    <dgm:pt modelId="{A839E245-E8CC-45FA-B284-69F3AD3E0F27}" type="parTrans" cxnId="{27E92B3E-4295-4D78-91A3-4C724872FDAB}">
      <dgm:prSet/>
      <dgm:spPr/>
      <dgm:t>
        <a:bodyPr/>
        <a:lstStyle/>
        <a:p>
          <a:endParaRPr lang="en-US"/>
        </a:p>
      </dgm:t>
    </dgm:pt>
    <dgm:pt modelId="{6F1DF1F3-7F47-4220-A450-45088FAA49F9}" type="sibTrans" cxnId="{27E92B3E-4295-4D78-91A3-4C724872FDAB}">
      <dgm:prSet/>
      <dgm:spPr/>
      <dgm:t>
        <a:bodyPr/>
        <a:lstStyle/>
        <a:p>
          <a:endParaRPr lang="en-US"/>
        </a:p>
      </dgm:t>
    </dgm:pt>
    <dgm:pt modelId="{B571842B-F47F-4D97-BA4A-94D9165C8525}">
      <dgm:prSet/>
      <dgm:spPr/>
      <dgm:t>
        <a:bodyPr/>
        <a:lstStyle/>
        <a:p>
          <a:r>
            <a:rPr lang="en-GB" b="0" i="0"/>
            <a:t>This market gap offers an opportunity for knowledge-sharing platforms with graph databases and tagging techniques.</a:t>
          </a:r>
          <a:endParaRPr lang="en-US"/>
        </a:p>
      </dgm:t>
    </dgm:pt>
    <dgm:pt modelId="{F6CB18FB-AF18-47DD-9699-B63DE7C015B7}" type="parTrans" cxnId="{075E0C3C-17A1-4F5B-933E-6C5EBD3D7564}">
      <dgm:prSet/>
      <dgm:spPr/>
      <dgm:t>
        <a:bodyPr/>
        <a:lstStyle/>
        <a:p>
          <a:endParaRPr lang="en-US"/>
        </a:p>
      </dgm:t>
    </dgm:pt>
    <dgm:pt modelId="{678BAB39-D011-46D6-A86F-0A455625F22C}" type="sibTrans" cxnId="{075E0C3C-17A1-4F5B-933E-6C5EBD3D7564}">
      <dgm:prSet/>
      <dgm:spPr/>
      <dgm:t>
        <a:bodyPr/>
        <a:lstStyle/>
        <a:p>
          <a:endParaRPr lang="en-US"/>
        </a:p>
      </dgm:t>
    </dgm:pt>
    <dgm:pt modelId="{C5A78CC4-582D-49EC-A361-536D278F6E24}">
      <dgm:prSet/>
      <dgm:spPr/>
      <dgm:t>
        <a:bodyPr/>
        <a:lstStyle/>
        <a:p>
          <a:r>
            <a:rPr lang="en-GB" b="0" i="0"/>
            <a:t>Graph databases enable complex data relationships, suggesting relevant information.</a:t>
          </a:r>
          <a:endParaRPr lang="en-US"/>
        </a:p>
      </dgm:t>
    </dgm:pt>
    <dgm:pt modelId="{612D2E18-6F47-462C-A73D-79AB1973DA57}" type="parTrans" cxnId="{FF36E3D0-1419-4E97-8248-17A53909C28F}">
      <dgm:prSet/>
      <dgm:spPr/>
      <dgm:t>
        <a:bodyPr/>
        <a:lstStyle/>
        <a:p>
          <a:endParaRPr lang="en-US"/>
        </a:p>
      </dgm:t>
    </dgm:pt>
    <dgm:pt modelId="{31E0D5DA-8520-4F70-A6D9-F09275CC9CE5}" type="sibTrans" cxnId="{FF36E3D0-1419-4E97-8248-17A53909C28F}">
      <dgm:prSet/>
      <dgm:spPr/>
      <dgm:t>
        <a:bodyPr/>
        <a:lstStyle/>
        <a:p>
          <a:endParaRPr lang="en-US"/>
        </a:p>
      </dgm:t>
    </dgm:pt>
    <dgm:pt modelId="{152D2E94-F5A3-4D43-A1AF-54B6AEF383C5}">
      <dgm:prSet/>
      <dgm:spPr/>
      <dgm:t>
        <a:bodyPr/>
        <a:lstStyle/>
        <a:p>
          <a:r>
            <a:rPr lang="en-GB" b="0" i="0"/>
            <a:t>Tagging improves search results, enhances knowledge organization, and supports decision-making.</a:t>
          </a:r>
          <a:endParaRPr lang="en-US"/>
        </a:p>
      </dgm:t>
    </dgm:pt>
    <dgm:pt modelId="{F03E6B35-E90E-4F3B-9335-317436C37540}" type="parTrans" cxnId="{B7A69DE1-1703-4A69-8A14-ED24793CC266}">
      <dgm:prSet/>
      <dgm:spPr/>
      <dgm:t>
        <a:bodyPr/>
        <a:lstStyle/>
        <a:p>
          <a:endParaRPr lang="en-US"/>
        </a:p>
      </dgm:t>
    </dgm:pt>
    <dgm:pt modelId="{D646A24E-E1CD-4EA1-A1DD-B92D06A3855F}" type="sibTrans" cxnId="{B7A69DE1-1703-4A69-8A14-ED24793CC266}">
      <dgm:prSet/>
      <dgm:spPr/>
      <dgm:t>
        <a:bodyPr/>
        <a:lstStyle/>
        <a:p>
          <a:endParaRPr lang="en-US"/>
        </a:p>
      </dgm:t>
    </dgm:pt>
    <dgm:pt modelId="{22F8FC01-2D51-49DE-930D-C2A4CAF98162}" type="pres">
      <dgm:prSet presAssocID="{1DB58E4A-AD8F-44BE-BBD5-9E133B6283B1}" presName="root" presStyleCnt="0">
        <dgm:presLayoutVars>
          <dgm:dir/>
          <dgm:resizeHandles val="exact"/>
        </dgm:presLayoutVars>
      </dgm:prSet>
      <dgm:spPr/>
    </dgm:pt>
    <dgm:pt modelId="{01A05FCA-5E52-43ED-93DF-7A301ED5DAD1}" type="pres">
      <dgm:prSet presAssocID="{FFC81F7B-C20D-4B36-9745-261CFAD50247}" presName="compNode" presStyleCnt="0"/>
      <dgm:spPr/>
    </dgm:pt>
    <dgm:pt modelId="{9E3224B8-D98A-4F43-9494-B949216A152F}" type="pres">
      <dgm:prSet presAssocID="{FFC81F7B-C20D-4B36-9745-261CFAD50247}" presName="bgRect" presStyleLbl="bgShp" presStyleIdx="0" presStyleCnt="4"/>
      <dgm:spPr/>
    </dgm:pt>
    <dgm:pt modelId="{58D15486-DD85-48CC-A003-8405CC167ACC}" type="pres">
      <dgm:prSet presAssocID="{FFC81F7B-C20D-4B36-9745-261CFAD502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90750AB-80B5-4BAA-BF83-C1A2092BCACA}" type="pres">
      <dgm:prSet presAssocID="{FFC81F7B-C20D-4B36-9745-261CFAD50247}" presName="spaceRect" presStyleCnt="0"/>
      <dgm:spPr/>
    </dgm:pt>
    <dgm:pt modelId="{91B9E284-E615-45B1-B740-3EDA82F8E382}" type="pres">
      <dgm:prSet presAssocID="{FFC81F7B-C20D-4B36-9745-261CFAD50247}" presName="parTx" presStyleLbl="revTx" presStyleIdx="0" presStyleCnt="4">
        <dgm:presLayoutVars>
          <dgm:chMax val="0"/>
          <dgm:chPref val="0"/>
        </dgm:presLayoutVars>
      </dgm:prSet>
      <dgm:spPr/>
    </dgm:pt>
    <dgm:pt modelId="{51EC7371-B802-4669-9505-14EE270426DB}" type="pres">
      <dgm:prSet presAssocID="{6F1DF1F3-7F47-4220-A450-45088FAA49F9}" presName="sibTrans" presStyleCnt="0"/>
      <dgm:spPr/>
    </dgm:pt>
    <dgm:pt modelId="{FC4D441B-CDC8-4782-B8BA-6F95AF8C7874}" type="pres">
      <dgm:prSet presAssocID="{B571842B-F47F-4D97-BA4A-94D9165C8525}" presName="compNode" presStyleCnt="0"/>
      <dgm:spPr/>
    </dgm:pt>
    <dgm:pt modelId="{7D5D7070-7716-4D1E-A258-D1C2E58A06A1}" type="pres">
      <dgm:prSet presAssocID="{B571842B-F47F-4D97-BA4A-94D9165C8525}" presName="bgRect" presStyleLbl="bgShp" presStyleIdx="1" presStyleCnt="4"/>
      <dgm:spPr/>
    </dgm:pt>
    <dgm:pt modelId="{5236ACC6-D0DA-4D9D-B2C4-D16D381CBDCF}" type="pres">
      <dgm:prSet presAssocID="{B571842B-F47F-4D97-BA4A-94D9165C85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709C68F-D9AB-4744-8DB2-0E88E22C896A}" type="pres">
      <dgm:prSet presAssocID="{B571842B-F47F-4D97-BA4A-94D9165C8525}" presName="spaceRect" presStyleCnt="0"/>
      <dgm:spPr/>
    </dgm:pt>
    <dgm:pt modelId="{50CBC9B9-1645-4E94-BA71-D9E5C5E9F8E0}" type="pres">
      <dgm:prSet presAssocID="{B571842B-F47F-4D97-BA4A-94D9165C8525}" presName="parTx" presStyleLbl="revTx" presStyleIdx="1" presStyleCnt="4">
        <dgm:presLayoutVars>
          <dgm:chMax val="0"/>
          <dgm:chPref val="0"/>
        </dgm:presLayoutVars>
      </dgm:prSet>
      <dgm:spPr/>
    </dgm:pt>
    <dgm:pt modelId="{F638DA90-C7A0-4E5F-89B8-E4FF74D4E6B2}" type="pres">
      <dgm:prSet presAssocID="{678BAB39-D011-46D6-A86F-0A455625F22C}" presName="sibTrans" presStyleCnt="0"/>
      <dgm:spPr/>
    </dgm:pt>
    <dgm:pt modelId="{951AD49A-2C89-468A-B7F7-67D346E49496}" type="pres">
      <dgm:prSet presAssocID="{C5A78CC4-582D-49EC-A361-536D278F6E24}" presName="compNode" presStyleCnt="0"/>
      <dgm:spPr/>
    </dgm:pt>
    <dgm:pt modelId="{9F73BC1A-1B97-4629-97C4-6FE6B8E360C4}" type="pres">
      <dgm:prSet presAssocID="{C5A78CC4-582D-49EC-A361-536D278F6E24}" presName="bgRect" presStyleLbl="bgShp" presStyleIdx="2" presStyleCnt="4"/>
      <dgm:spPr/>
    </dgm:pt>
    <dgm:pt modelId="{F1EDD274-73A8-4F4B-AD70-2F4B28BF8E41}" type="pres">
      <dgm:prSet presAssocID="{C5A78CC4-582D-49EC-A361-536D278F6E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4F61CDE-BD74-46DE-B97E-ECA2FF069AAA}" type="pres">
      <dgm:prSet presAssocID="{C5A78CC4-582D-49EC-A361-536D278F6E24}" presName="spaceRect" presStyleCnt="0"/>
      <dgm:spPr/>
    </dgm:pt>
    <dgm:pt modelId="{8F2DB71B-8202-4C7D-A657-A1068296C86F}" type="pres">
      <dgm:prSet presAssocID="{C5A78CC4-582D-49EC-A361-536D278F6E24}" presName="parTx" presStyleLbl="revTx" presStyleIdx="2" presStyleCnt="4">
        <dgm:presLayoutVars>
          <dgm:chMax val="0"/>
          <dgm:chPref val="0"/>
        </dgm:presLayoutVars>
      </dgm:prSet>
      <dgm:spPr/>
    </dgm:pt>
    <dgm:pt modelId="{043D4350-2EAA-443F-AACF-A4F77EFEAA79}" type="pres">
      <dgm:prSet presAssocID="{31E0D5DA-8520-4F70-A6D9-F09275CC9CE5}" presName="sibTrans" presStyleCnt="0"/>
      <dgm:spPr/>
    </dgm:pt>
    <dgm:pt modelId="{D8C846B4-1AE9-4850-9559-F7FA0D932A5E}" type="pres">
      <dgm:prSet presAssocID="{152D2E94-F5A3-4D43-A1AF-54B6AEF383C5}" presName="compNode" presStyleCnt="0"/>
      <dgm:spPr/>
    </dgm:pt>
    <dgm:pt modelId="{399A8BD4-1740-44E4-B07D-2BACA8E55516}" type="pres">
      <dgm:prSet presAssocID="{152D2E94-F5A3-4D43-A1AF-54B6AEF383C5}" presName="bgRect" presStyleLbl="bgShp" presStyleIdx="3" presStyleCnt="4"/>
      <dgm:spPr/>
    </dgm:pt>
    <dgm:pt modelId="{32795873-37F8-425F-AE3E-99EBECA976E5}" type="pres">
      <dgm:prSet presAssocID="{152D2E94-F5A3-4D43-A1AF-54B6AEF383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ball Hat"/>
        </a:ext>
      </dgm:extLst>
    </dgm:pt>
    <dgm:pt modelId="{7ECFB5BF-DEA4-48ED-932B-724C4E1DF3C9}" type="pres">
      <dgm:prSet presAssocID="{152D2E94-F5A3-4D43-A1AF-54B6AEF383C5}" presName="spaceRect" presStyleCnt="0"/>
      <dgm:spPr/>
    </dgm:pt>
    <dgm:pt modelId="{DF832CFB-A1C0-4C8F-8250-E7F436822ED9}" type="pres">
      <dgm:prSet presAssocID="{152D2E94-F5A3-4D43-A1AF-54B6AEF383C5}" presName="parTx" presStyleLbl="revTx" presStyleIdx="3" presStyleCnt="4">
        <dgm:presLayoutVars>
          <dgm:chMax val="0"/>
          <dgm:chPref val="0"/>
        </dgm:presLayoutVars>
      </dgm:prSet>
      <dgm:spPr/>
    </dgm:pt>
  </dgm:ptLst>
  <dgm:cxnLst>
    <dgm:cxn modelId="{EEACEE0A-9C95-43D3-866F-700DE131A0C0}" type="presOf" srcId="{FFC81F7B-C20D-4B36-9745-261CFAD50247}" destId="{91B9E284-E615-45B1-B740-3EDA82F8E382}" srcOrd="0" destOrd="0" presId="urn:microsoft.com/office/officeart/2018/2/layout/IconVerticalSolidList"/>
    <dgm:cxn modelId="{C721280F-1D3D-47DF-B26D-76C281237FBD}" type="presOf" srcId="{152D2E94-F5A3-4D43-A1AF-54B6AEF383C5}" destId="{DF832CFB-A1C0-4C8F-8250-E7F436822ED9}" srcOrd="0" destOrd="0" presId="urn:microsoft.com/office/officeart/2018/2/layout/IconVerticalSolidList"/>
    <dgm:cxn modelId="{363FE711-3EE5-4E7C-B304-3DA746782A42}" type="presOf" srcId="{1DB58E4A-AD8F-44BE-BBD5-9E133B6283B1}" destId="{22F8FC01-2D51-49DE-930D-C2A4CAF98162}" srcOrd="0" destOrd="0" presId="urn:microsoft.com/office/officeart/2018/2/layout/IconVerticalSolidList"/>
    <dgm:cxn modelId="{994EF03A-80C9-41C6-AEED-8A9EF3B78C5A}" type="presOf" srcId="{C5A78CC4-582D-49EC-A361-536D278F6E24}" destId="{8F2DB71B-8202-4C7D-A657-A1068296C86F}" srcOrd="0" destOrd="0" presId="urn:microsoft.com/office/officeart/2018/2/layout/IconVerticalSolidList"/>
    <dgm:cxn modelId="{075E0C3C-17A1-4F5B-933E-6C5EBD3D7564}" srcId="{1DB58E4A-AD8F-44BE-BBD5-9E133B6283B1}" destId="{B571842B-F47F-4D97-BA4A-94D9165C8525}" srcOrd="1" destOrd="0" parTransId="{F6CB18FB-AF18-47DD-9699-B63DE7C015B7}" sibTransId="{678BAB39-D011-46D6-A86F-0A455625F22C}"/>
    <dgm:cxn modelId="{27E92B3E-4295-4D78-91A3-4C724872FDAB}" srcId="{1DB58E4A-AD8F-44BE-BBD5-9E133B6283B1}" destId="{FFC81F7B-C20D-4B36-9745-261CFAD50247}" srcOrd="0" destOrd="0" parTransId="{A839E245-E8CC-45FA-B284-69F3AD3E0F27}" sibTransId="{6F1DF1F3-7F47-4220-A450-45088FAA49F9}"/>
    <dgm:cxn modelId="{296BE3B1-41BE-4BBC-9F30-643C39608C47}" type="presOf" srcId="{B571842B-F47F-4D97-BA4A-94D9165C8525}" destId="{50CBC9B9-1645-4E94-BA71-D9E5C5E9F8E0}" srcOrd="0" destOrd="0" presId="urn:microsoft.com/office/officeart/2018/2/layout/IconVerticalSolidList"/>
    <dgm:cxn modelId="{FF36E3D0-1419-4E97-8248-17A53909C28F}" srcId="{1DB58E4A-AD8F-44BE-BBD5-9E133B6283B1}" destId="{C5A78CC4-582D-49EC-A361-536D278F6E24}" srcOrd="2" destOrd="0" parTransId="{612D2E18-6F47-462C-A73D-79AB1973DA57}" sibTransId="{31E0D5DA-8520-4F70-A6D9-F09275CC9CE5}"/>
    <dgm:cxn modelId="{B7A69DE1-1703-4A69-8A14-ED24793CC266}" srcId="{1DB58E4A-AD8F-44BE-BBD5-9E133B6283B1}" destId="{152D2E94-F5A3-4D43-A1AF-54B6AEF383C5}" srcOrd="3" destOrd="0" parTransId="{F03E6B35-E90E-4F3B-9335-317436C37540}" sibTransId="{D646A24E-E1CD-4EA1-A1DD-B92D06A3855F}"/>
    <dgm:cxn modelId="{39EAE5B3-31CD-4E87-B766-E703EC25AB23}" type="presParOf" srcId="{22F8FC01-2D51-49DE-930D-C2A4CAF98162}" destId="{01A05FCA-5E52-43ED-93DF-7A301ED5DAD1}" srcOrd="0" destOrd="0" presId="urn:microsoft.com/office/officeart/2018/2/layout/IconVerticalSolidList"/>
    <dgm:cxn modelId="{7F465253-C0A4-4279-89AE-1856AE29426E}" type="presParOf" srcId="{01A05FCA-5E52-43ED-93DF-7A301ED5DAD1}" destId="{9E3224B8-D98A-4F43-9494-B949216A152F}" srcOrd="0" destOrd="0" presId="urn:microsoft.com/office/officeart/2018/2/layout/IconVerticalSolidList"/>
    <dgm:cxn modelId="{BFBAF56E-3825-4F43-8E4E-CF6F349580BE}" type="presParOf" srcId="{01A05FCA-5E52-43ED-93DF-7A301ED5DAD1}" destId="{58D15486-DD85-48CC-A003-8405CC167ACC}" srcOrd="1" destOrd="0" presId="urn:microsoft.com/office/officeart/2018/2/layout/IconVerticalSolidList"/>
    <dgm:cxn modelId="{3D39A16F-5985-4C96-9369-3C9E8B19CF7E}" type="presParOf" srcId="{01A05FCA-5E52-43ED-93DF-7A301ED5DAD1}" destId="{690750AB-80B5-4BAA-BF83-C1A2092BCACA}" srcOrd="2" destOrd="0" presId="urn:microsoft.com/office/officeart/2018/2/layout/IconVerticalSolidList"/>
    <dgm:cxn modelId="{DD3DE939-C771-489B-811B-9BBD7155CFB4}" type="presParOf" srcId="{01A05FCA-5E52-43ED-93DF-7A301ED5DAD1}" destId="{91B9E284-E615-45B1-B740-3EDA82F8E382}" srcOrd="3" destOrd="0" presId="urn:microsoft.com/office/officeart/2018/2/layout/IconVerticalSolidList"/>
    <dgm:cxn modelId="{C7A8AA73-8AE8-4D8F-A794-A36A58E3503A}" type="presParOf" srcId="{22F8FC01-2D51-49DE-930D-C2A4CAF98162}" destId="{51EC7371-B802-4669-9505-14EE270426DB}" srcOrd="1" destOrd="0" presId="urn:microsoft.com/office/officeart/2018/2/layout/IconVerticalSolidList"/>
    <dgm:cxn modelId="{E56391D9-2F09-4517-A96F-57C46EB485F3}" type="presParOf" srcId="{22F8FC01-2D51-49DE-930D-C2A4CAF98162}" destId="{FC4D441B-CDC8-4782-B8BA-6F95AF8C7874}" srcOrd="2" destOrd="0" presId="urn:microsoft.com/office/officeart/2018/2/layout/IconVerticalSolidList"/>
    <dgm:cxn modelId="{822B1036-571D-4D13-BCC8-2D485D8A2FFC}" type="presParOf" srcId="{FC4D441B-CDC8-4782-B8BA-6F95AF8C7874}" destId="{7D5D7070-7716-4D1E-A258-D1C2E58A06A1}" srcOrd="0" destOrd="0" presId="urn:microsoft.com/office/officeart/2018/2/layout/IconVerticalSolidList"/>
    <dgm:cxn modelId="{5DB43C2D-DAF4-462E-B1BA-E8F6B6729A65}" type="presParOf" srcId="{FC4D441B-CDC8-4782-B8BA-6F95AF8C7874}" destId="{5236ACC6-D0DA-4D9D-B2C4-D16D381CBDCF}" srcOrd="1" destOrd="0" presId="urn:microsoft.com/office/officeart/2018/2/layout/IconVerticalSolidList"/>
    <dgm:cxn modelId="{7C5360AF-E6AE-43CD-AEBF-6F9DFF8274AF}" type="presParOf" srcId="{FC4D441B-CDC8-4782-B8BA-6F95AF8C7874}" destId="{1709C68F-D9AB-4744-8DB2-0E88E22C896A}" srcOrd="2" destOrd="0" presId="urn:microsoft.com/office/officeart/2018/2/layout/IconVerticalSolidList"/>
    <dgm:cxn modelId="{FE2544DF-F78F-4C00-823D-7150EEAC0103}" type="presParOf" srcId="{FC4D441B-CDC8-4782-B8BA-6F95AF8C7874}" destId="{50CBC9B9-1645-4E94-BA71-D9E5C5E9F8E0}" srcOrd="3" destOrd="0" presId="urn:microsoft.com/office/officeart/2018/2/layout/IconVerticalSolidList"/>
    <dgm:cxn modelId="{FDF4CAF0-8224-4309-BD8D-F771BD1F7EDB}" type="presParOf" srcId="{22F8FC01-2D51-49DE-930D-C2A4CAF98162}" destId="{F638DA90-C7A0-4E5F-89B8-E4FF74D4E6B2}" srcOrd="3" destOrd="0" presId="urn:microsoft.com/office/officeart/2018/2/layout/IconVerticalSolidList"/>
    <dgm:cxn modelId="{63BFDCBD-1B8F-4661-BFA2-DA9A9723D34F}" type="presParOf" srcId="{22F8FC01-2D51-49DE-930D-C2A4CAF98162}" destId="{951AD49A-2C89-468A-B7F7-67D346E49496}" srcOrd="4" destOrd="0" presId="urn:microsoft.com/office/officeart/2018/2/layout/IconVerticalSolidList"/>
    <dgm:cxn modelId="{3F0C4517-2F27-4B5F-AEB7-738B30949903}" type="presParOf" srcId="{951AD49A-2C89-468A-B7F7-67D346E49496}" destId="{9F73BC1A-1B97-4629-97C4-6FE6B8E360C4}" srcOrd="0" destOrd="0" presId="urn:microsoft.com/office/officeart/2018/2/layout/IconVerticalSolidList"/>
    <dgm:cxn modelId="{A57518EA-55EB-4797-A6F1-1DF0A1D4394E}" type="presParOf" srcId="{951AD49A-2C89-468A-B7F7-67D346E49496}" destId="{F1EDD274-73A8-4F4B-AD70-2F4B28BF8E41}" srcOrd="1" destOrd="0" presId="urn:microsoft.com/office/officeart/2018/2/layout/IconVerticalSolidList"/>
    <dgm:cxn modelId="{539B90C0-CD84-4568-AFD0-3D96BD72DA55}" type="presParOf" srcId="{951AD49A-2C89-468A-B7F7-67D346E49496}" destId="{E4F61CDE-BD74-46DE-B97E-ECA2FF069AAA}" srcOrd="2" destOrd="0" presId="urn:microsoft.com/office/officeart/2018/2/layout/IconVerticalSolidList"/>
    <dgm:cxn modelId="{94C710C7-9AFE-43DD-8CF5-BC3A9B9F0417}" type="presParOf" srcId="{951AD49A-2C89-468A-B7F7-67D346E49496}" destId="{8F2DB71B-8202-4C7D-A657-A1068296C86F}" srcOrd="3" destOrd="0" presId="urn:microsoft.com/office/officeart/2018/2/layout/IconVerticalSolidList"/>
    <dgm:cxn modelId="{25F7AC8C-AB88-4DEA-AF65-A2E42BC97EC0}" type="presParOf" srcId="{22F8FC01-2D51-49DE-930D-C2A4CAF98162}" destId="{043D4350-2EAA-443F-AACF-A4F77EFEAA79}" srcOrd="5" destOrd="0" presId="urn:microsoft.com/office/officeart/2018/2/layout/IconVerticalSolidList"/>
    <dgm:cxn modelId="{E6DD0BCB-9016-4F9E-B866-1605424A1CDF}" type="presParOf" srcId="{22F8FC01-2D51-49DE-930D-C2A4CAF98162}" destId="{D8C846B4-1AE9-4850-9559-F7FA0D932A5E}" srcOrd="6" destOrd="0" presId="urn:microsoft.com/office/officeart/2018/2/layout/IconVerticalSolidList"/>
    <dgm:cxn modelId="{1041D507-E360-4FE0-805A-762DF778AC94}" type="presParOf" srcId="{D8C846B4-1AE9-4850-9559-F7FA0D932A5E}" destId="{399A8BD4-1740-44E4-B07D-2BACA8E55516}" srcOrd="0" destOrd="0" presId="urn:microsoft.com/office/officeart/2018/2/layout/IconVerticalSolidList"/>
    <dgm:cxn modelId="{570C30F2-AEDA-4201-820B-CDF5746625F3}" type="presParOf" srcId="{D8C846B4-1AE9-4850-9559-F7FA0D932A5E}" destId="{32795873-37F8-425F-AE3E-99EBECA976E5}" srcOrd="1" destOrd="0" presId="urn:microsoft.com/office/officeart/2018/2/layout/IconVerticalSolidList"/>
    <dgm:cxn modelId="{3AF8FDA1-09CC-46C4-ABDD-B50DAF8187D4}" type="presParOf" srcId="{D8C846B4-1AE9-4850-9559-F7FA0D932A5E}" destId="{7ECFB5BF-DEA4-48ED-932B-724C4E1DF3C9}" srcOrd="2" destOrd="0" presId="urn:microsoft.com/office/officeart/2018/2/layout/IconVerticalSolidList"/>
    <dgm:cxn modelId="{4B13ED7B-6643-44CE-99F6-834402F5B464}" type="presParOf" srcId="{D8C846B4-1AE9-4850-9559-F7FA0D932A5E}" destId="{DF832CFB-A1C0-4C8F-8250-E7F436822E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427446-F2AE-499F-8296-630A6B112C74}" type="doc">
      <dgm:prSet loTypeId="urn:microsoft.com/office/officeart/2016/7/layout/VerticalSolidActionList" loCatId="List" qsTypeId="urn:microsoft.com/office/officeart/2005/8/quickstyle/simple5" qsCatId="simple" csTypeId="urn:microsoft.com/office/officeart/2005/8/colors/colorful2" csCatId="colorful"/>
      <dgm:spPr/>
      <dgm:t>
        <a:bodyPr/>
        <a:lstStyle/>
        <a:p>
          <a:endParaRPr lang="en-US"/>
        </a:p>
      </dgm:t>
    </dgm:pt>
    <dgm:pt modelId="{47402CF2-A85B-4857-A55D-22002E025BC7}">
      <dgm:prSet/>
      <dgm:spPr/>
      <dgm:t>
        <a:bodyPr/>
        <a:lstStyle/>
        <a:p>
          <a:r>
            <a:rPr lang="en-US"/>
            <a:t>Foster</a:t>
          </a:r>
        </a:p>
      </dgm:t>
    </dgm:pt>
    <dgm:pt modelId="{00A0F72F-9B18-4E41-B88C-439DE7BBD5B2}" type="parTrans" cxnId="{9FDCDFB8-53F3-4021-A5E3-EA91AD450DBD}">
      <dgm:prSet/>
      <dgm:spPr/>
      <dgm:t>
        <a:bodyPr/>
        <a:lstStyle/>
        <a:p>
          <a:endParaRPr lang="en-US"/>
        </a:p>
      </dgm:t>
    </dgm:pt>
    <dgm:pt modelId="{016125F0-6BC1-4F80-A3A5-9B347E787367}" type="sibTrans" cxnId="{9FDCDFB8-53F3-4021-A5E3-EA91AD450DBD}">
      <dgm:prSet/>
      <dgm:spPr/>
      <dgm:t>
        <a:bodyPr/>
        <a:lstStyle/>
        <a:p>
          <a:endParaRPr lang="en-US"/>
        </a:p>
      </dgm:t>
    </dgm:pt>
    <dgm:pt modelId="{6361E518-5D4B-406C-8E5D-A18DA5551F89}">
      <dgm:prSet/>
      <dgm:spPr/>
      <dgm:t>
        <a:bodyPr/>
        <a:lstStyle/>
        <a:p>
          <a:r>
            <a:rPr lang="en-US"/>
            <a:t>Foster active engagement and collaboration among employees through a user-friendly platform.</a:t>
          </a:r>
        </a:p>
      </dgm:t>
    </dgm:pt>
    <dgm:pt modelId="{F3075C9D-CF6E-47D8-908F-06BFC60CC400}" type="parTrans" cxnId="{9014580C-E2CA-4D1C-B087-E7BE53603032}">
      <dgm:prSet/>
      <dgm:spPr/>
      <dgm:t>
        <a:bodyPr/>
        <a:lstStyle/>
        <a:p>
          <a:endParaRPr lang="en-US"/>
        </a:p>
      </dgm:t>
    </dgm:pt>
    <dgm:pt modelId="{18037ED7-6CFD-43B1-80B6-B29CF8F52F5B}" type="sibTrans" cxnId="{9014580C-E2CA-4D1C-B087-E7BE53603032}">
      <dgm:prSet/>
      <dgm:spPr/>
      <dgm:t>
        <a:bodyPr/>
        <a:lstStyle/>
        <a:p>
          <a:endParaRPr lang="en-US"/>
        </a:p>
      </dgm:t>
    </dgm:pt>
    <dgm:pt modelId="{49A43AA0-19A9-4B86-9BFB-D18D69CC22D1}">
      <dgm:prSet/>
      <dgm:spPr/>
      <dgm:t>
        <a:bodyPr/>
        <a:lstStyle/>
        <a:p>
          <a:r>
            <a:rPr lang="en-US"/>
            <a:t>Cultivate</a:t>
          </a:r>
        </a:p>
      </dgm:t>
    </dgm:pt>
    <dgm:pt modelId="{625EB396-186C-4EF7-B919-7409F4D6CEBD}" type="parTrans" cxnId="{E68DE279-1FA1-4C4E-9027-8DB239D525B8}">
      <dgm:prSet/>
      <dgm:spPr/>
      <dgm:t>
        <a:bodyPr/>
        <a:lstStyle/>
        <a:p>
          <a:endParaRPr lang="en-US"/>
        </a:p>
      </dgm:t>
    </dgm:pt>
    <dgm:pt modelId="{194F9E51-B0EC-49B2-837F-5BE1DCE40623}" type="sibTrans" cxnId="{E68DE279-1FA1-4C4E-9027-8DB239D525B8}">
      <dgm:prSet/>
      <dgm:spPr/>
      <dgm:t>
        <a:bodyPr/>
        <a:lstStyle/>
        <a:p>
          <a:endParaRPr lang="en-US"/>
        </a:p>
      </dgm:t>
    </dgm:pt>
    <dgm:pt modelId="{A6D59540-756B-4DDD-A441-A17DE144A94D}">
      <dgm:prSet/>
      <dgm:spPr/>
      <dgm:t>
        <a:bodyPr/>
        <a:lstStyle/>
        <a:p>
          <a:r>
            <a:rPr lang="en-US"/>
            <a:t>Cultivate transparency and knowledge sharing by facilitating easy access to relevant information and resources.</a:t>
          </a:r>
        </a:p>
      </dgm:t>
    </dgm:pt>
    <dgm:pt modelId="{09ACF601-A6FB-4037-B7FA-3307EAC16F1D}" type="parTrans" cxnId="{D6BF236E-205E-41A8-A508-4C15719DD804}">
      <dgm:prSet/>
      <dgm:spPr/>
      <dgm:t>
        <a:bodyPr/>
        <a:lstStyle/>
        <a:p>
          <a:endParaRPr lang="en-US"/>
        </a:p>
      </dgm:t>
    </dgm:pt>
    <dgm:pt modelId="{C377D602-A4E1-44FB-8D29-4544F5B8AF02}" type="sibTrans" cxnId="{D6BF236E-205E-41A8-A508-4C15719DD804}">
      <dgm:prSet/>
      <dgm:spPr/>
      <dgm:t>
        <a:bodyPr/>
        <a:lstStyle/>
        <a:p>
          <a:endParaRPr lang="en-US"/>
        </a:p>
      </dgm:t>
    </dgm:pt>
    <dgm:pt modelId="{01B1F1D7-BC01-42F2-9ECD-F22638138DBD}">
      <dgm:prSet/>
      <dgm:spPr/>
      <dgm:t>
        <a:bodyPr/>
        <a:lstStyle/>
        <a:p>
          <a:r>
            <a:rPr lang="en-US"/>
            <a:t>Break down</a:t>
          </a:r>
        </a:p>
      </dgm:t>
    </dgm:pt>
    <dgm:pt modelId="{574D615D-EA4D-46AF-8968-F5E9E2030ACC}" type="parTrans" cxnId="{3A229129-5D58-4D35-A460-39137AF7223C}">
      <dgm:prSet/>
      <dgm:spPr/>
      <dgm:t>
        <a:bodyPr/>
        <a:lstStyle/>
        <a:p>
          <a:endParaRPr lang="en-US"/>
        </a:p>
      </dgm:t>
    </dgm:pt>
    <dgm:pt modelId="{1D617A69-64C4-4F46-AA54-9173C23EA4F9}" type="sibTrans" cxnId="{3A229129-5D58-4D35-A460-39137AF7223C}">
      <dgm:prSet/>
      <dgm:spPr/>
      <dgm:t>
        <a:bodyPr/>
        <a:lstStyle/>
        <a:p>
          <a:endParaRPr lang="en-US"/>
        </a:p>
      </dgm:t>
    </dgm:pt>
    <dgm:pt modelId="{A58A4AF6-8CD2-4886-B81E-E796F48D6E6D}">
      <dgm:prSet/>
      <dgm:spPr/>
      <dgm:t>
        <a:bodyPr/>
        <a:lstStyle/>
        <a:p>
          <a:r>
            <a:rPr lang="en-US"/>
            <a:t>Break down departmental barriers and encourage cross-functional collaboration via a centralized knowledge-sharing hub.</a:t>
          </a:r>
        </a:p>
      </dgm:t>
    </dgm:pt>
    <dgm:pt modelId="{174C85C7-7C3F-451A-9D4C-956045B05246}" type="parTrans" cxnId="{5B8D0AA3-2AB4-4A59-A370-4CFF0C8F41B7}">
      <dgm:prSet/>
      <dgm:spPr/>
      <dgm:t>
        <a:bodyPr/>
        <a:lstStyle/>
        <a:p>
          <a:endParaRPr lang="en-US"/>
        </a:p>
      </dgm:t>
    </dgm:pt>
    <dgm:pt modelId="{36247CEE-4840-4B80-9B90-CC9FDE32A067}" type="sibTrans" cxnId="{5B8D0AA3-2AB4-4A59-A370-4CFF0C8F41B7}">
      <dgm:prSet/>
      <dgm:spPr/>
      <dgm:t>
        <a:bodyPr/>
        <a:lstStyle/>
        <a:p>
          <a:endParaRPr lang="en-US"/>
        </a:p>
      </dgm:t>
    </dgm:pt>
    <dgm:pt modelId="{59C8375E-5A59-4D2A-A67D-7B8D136043DC}">
      <dgm:prSet/>
      <dgm:spPr/>
      <dgm:t>
        <a:bodyPr/>
        <a:lstStyle/>
        <a:p>
          <a:r>
            <a:rPr lang="en-US"/>
            <a:t>Enhance</a:t>
          </a:r>
        </a:p>
      </dgm:t>
    </dgm:pt>
    <dgm:pt modelId="{446B3138-C20C-484F-92BF-8AC2E0CEC6CA}" type="parTrans" cxnId="{08E40330-155A-445A-BF7C-8A6577EC878B}">
      <dgm:prSet/>
      <dgm:spPr/>
      <dgm:t>
        <a:bodyPr/>
        <a:lstStyle/>
        <a:p>
          <a:endParaRPr lang="en-US"/>
        </a:p>
      </dgm:t>
    </dgm:pt>
    <dgm:pt modelId="{2414968A-4B97-4D66-A4D9-A87B0CCB5723}" type="sibTrans" cxnId="{08E40330-155A-445A-BF7C-8A6577EC878B}">
      <dgm:prSet/>
      <dgm:spPr/>
      <dgm:t>
        <a:bodyPr/>
        <a:lstStyle/>
        <a:p>
          <a:endParaRPr lang="en-US"/>
        </a:p>
      </dgm:t>
    </dgm:pt>
    <dgm:pt modelId="{ACC4BFFC-56E6-4509-9489-DCF2B9806975}">
      <dgm:prSet/>
      <dgm:spPr/>
      <dgm:t>
        <a:bodyPr/>
        <a:lstStyle/>
        <a:p>
          <a:r>
            <a:rPr lang="en-US"/>
            <a:t>Enhance internal communication efficiency with real-time feedback and discussion capabilities.</a:t>
          </a:r>
        </a:p>
      </dgm:t>
    </dgm:pt>
    <dgm:pt modelId="{298395A0-417C-4D91-AD1A-331F132FE849}" type="parTrans" cxnId="{02C94876-280E-44CB-B39A-3E5297E17267}">
      <dgm:prSet/>
      <dgm:spPr/>
      <dgm:t>
        <a:bodyPr/>
        <a:lstStyle/>
        <a:p>
          <a:endParaRPr lang="en-US"/>
        </a:p>
      </dgm:t>
    </dgm:pt>
    <dgm:pt modelId="{D7D4972B-3B51-4269-9352-EF53CD77C049}" type="sibTrans" cxnId="{02C94876-280E-44CB-B39A-3E5297E17267}">
      <dgm:prSet/>
      <dgm:spPr/>
      <dgm:t>
        <a:bodyPr/>
        <a:lstStyle/>
        <a:p>
          <a:endParaRPr lang="en-US"/>
        </a:p>
      </dgm:t>
    </dgm:pt>
    <dgm:pt modelId="{126F7301-3734-4019-A03B-659195C99A8F}">
      <dgm:prSet/>
      <dgm:spPr/>
      <dgm:t>
        <a:bodyPr/>
        <a:lstStyle/>
        <a:p>
          <a:r>
            <a:rPr lang="en-US"/>
            <a:t>Boost</a:t>
          </a:r>
        </a:p>
      </dgm:t>
    </dgm:pt>
    <dgm:pt modelId="{67D3AA53-26BD-4D98-951D-E76AD3C59CBE}" type="parTrans" cxnId="{EC297212-9EA8-4FBD-A1E4-83F07B0B5A01}">
      <dgm:prSet/>
      <dgm:spPr/>
      <dgm:t>
        <a:bodyPr/>
        <a:lstStyle/>
        <a:p>
          <a:endParaRPr lang="en-US"/>
        </a:p>
      </dgm:t>
    </dgm:pt>
    <dgm:pt modelId="{E3405428-D3D6-4304-A46E-F5E335093392}" type="sibTrans" cxnId="{EC297212-9EA8-4FBD-A1E4-83F07B0B5A01}">
      <dgm:prSet/>
      <dgm:spPr/>
      <dgm:t>
        <a:bodyPr/>
        <a:lstStyle/>
        <a:p>
          <a:endParaRPr lang="en-US"/>
        </a:p>
      </dgm:t>
    </dgm:pt>
    <dgm:pt modelId="{14EB0895-BCE9-470D-B72F-FA238ACABB61}">
      <dgm:prSet/>
      <dgm:spPr/>
      <dgm:t>
        <a:bodyPr/>
        <a:lstStyle/>
        <a:p>
          <a:r>
            <a:rPr lang="en-US"/>
            <a:t>Boost productivity by providing employees access to a diverse range of resources and expertise.</a:t>
          </a:r>
        </a:p>
      </dgm:t>
    </dgm:pt>
    <dgm:pt modelId="{16592023-5CAF-4657-BB17-EADD7BBC4C71}" type="parTrans" cxnId="{F25FE546-CEBD-40AA-9D68-61329452C499}">
      <dgm:prSet/>
      <dgm:spPr/>
      <dgm:t>
        <a:bodyPr/>
        <a:lstStyle/>
        <a:p>
          <a:endParaRPr lang="en-US"/>
        </a:p>
      </dgm:t>
    </dgm:pt>
    <dgm:pt modelId="{F39BA5D7-229E-4734-AB7C-507B698366A6}" type="sibTrans" cxnId="{F25FE546-CEBD-40AA-9D68-61329452C499}">
      <dgm:prSet/>
      <dgm:spPr/>
      <dgm:t>
        <a:bodyPr/>
        <a:lstStyle/>
        <a:p>
          <a:endParaRPr lang="en-US"/>
        </a:p>
      </dgm:t>
    </dgm:pt>
    <dgm:pt modelId="{394A1CCD-536E-4B06-B0D7-55194FF2A194}">
      <dgm:prSet/>
      <dgm:spPr/>
      <dgm:t>
        <a:bodyPr/>
        <a:lstStyle/>
        <a:p>
          <a:r>
            <a:rPr lang="en-US"/>
            <a:t>Ensure</a:t>
          </a:r>
        </a:p>
      </dgm:t>
    </dgm:pt>
    <dgm:pt modelId="{531D8AE2-2A3A-4017-B577-C3F3A2D67AC9}" type="parTrans" cxnId="{9C6B7A2E-F0F7-44D6-9A5A-B3748EC89850}">
      <dgm:prSet/>
      <dgm:spPr/>
      <dgm:t>
        <a:bodyPr/>
        <a:lstStyle/>
        <a:p>
          <a:endParaRPr lang="en-US"/>
        </a:p>
      </dgm:t>
    </dgm:pt>
    <dgm:pt modelId="{C2DD9694-BB93-4B9B-99F7-312ACB77135A}" type="sibTrans" cxnId="{9C6B7A2E-F0F7-44D6-9A5A-B3748EC89850}">
      <dgm:prSet/>
      <dgm:spPr/>
      <dgm:t>
        <a:bodyPr/>
        <a:lstStyle/>
        <a:p>
          <a:endParaRPr lang="en-US"/>
        </a:p>
      </dgm:t>
    </dgm:pt>
    <dgm:pt modelId="{64FDEC35-D2AD-43A2-8E89-A00DE417C438}">
      <dgm:prSet/>
      <dgm:spPr/>
      <dgm:t>
        <a:bodyPr/>
        <a:lstStyle/>
        <a:p>
          <a:r>
            <a:rPr lang="en-US"/>
            <a:t>Ensure platform security and compliance with data privacy regulations.</a:t>
          </a:r>
        </a:p>
      </dgm:t>
    </dgm:pt>
    <dgm:pt modelId="{2E39C453-6EDA-4267-BCB4-6FCDDFAAD50F}" type="parTrans" cxnId="{A0C08A4D-2BA9-40F7-B832-756AEF5122C5}">
      <dgm:prSet/>
      <dgm:spPr/>
      <dgm:t>
        <a:bodyPr/>
        <a:lstStyle/>
        <a:p>
          <a:endParaRPr lang="en-US"/>
        </a:p>
      </dgm:t>
    </dgm:pt>
    <dgm:pt modelId="{08052383-6DF3-47C0-BC78-6B416F1B7641}" type="sibTrans" cxnId="{A0C08A4D-2BA9-40F7-B832-756AEF5122C5}">
      <dgm:prSet/>
      <dgm:spPr/>
      <dgm:t>
        <a:bodyPr/>
        <a:lstStyle/>
        <a:p>
          <a:endParaRPr lang="en-US"/>
        </a:p>
      </dgm:t>
    </dgm:pt>
    <dgm:pt modelId="{434ED0A5-E0B7-4C33-B4A2-09F9905B0BDD}">
      <dgm:prSet/>
      <dgm:spPr/>
      <dgm:t>
        <a:bodyPr/>
        <a:lstStyle/>
        <a:p>
          <a:r>
            <a:rPr lang="en-US"/>
            <a:t>Integrate</a:t>
          </a:r>
        </a:p>
      </dgm:t>
    </dgm:pt>
    <dgm:pt modelId="{F5E4CC72-3330-42CE-A67E-7E834307F8A3}" type="parTrans" cxnId="{C561D030-C4FF-4B72-8FF7-ED595C4AD3C1}">
      <dgm:prSet/>
      <dgm:spPr/>
      <dgm:t>
        <a:bodyPr/>
        <a:lstStyle/>
        <a:p>
          <a:endParaRPr lang="en-US"/>
        </a:p>
      </dgm:t>
    </dgm:pt>
    <dgm:pt modelId="{770CAE05-738A-4EF2-910B-D2F9F861D791}" type="sibTrans" cxnId="{C561D030-C4FF-4B72-8FF7-ED595C4AD3C1}">
      <dgm:prSet/>
      <dgm:spPr/>
      <dgm:t>
        <a:bodyPr/>
        <a:lstStyle/>
        <a:p>
          <a:endParaRPr lang="en-US"/>
        </a:p>
      </dgm:t>
    </dgm:pt>
    <dgm:pt modelId="{4F69483C-A10F-4434-89CB-2CB679F18EC6}">
      <dgm:prSet/>
      <dgm:spPr/>
      <dgm:t>
        <a:bodyPr/>
        <a:lstStyle/>
        <a:p>
          <a:r>
            <a:rPr lang="en-US"/>
            <a:t>Seamlessly integrate the platform with existing systems and workflows.</a:t>
          </a:r>
        </a:p>
      </dgm:t>
    </dgm:pt>
    <dgm:pt modelId="{56B7C046-B5CC-4675-829E-6BD8416A8220}" type="parTrans" cxnId="{60E17AB2-248C-4F48-AB15-AECE89511702}">
      <dgm:prSet/>
      <dgm:spPr/>
      <dgm:t>
        <a:bodyPr/>
        <a:lstStyle/>
        <a:p>
          <a:endParaRPr lang="en-US"/>
        </a:p>
      </dgm:t>
    </dgm:pt>
    <dgm:pt modelId="{88F7B664-2E3D-4DDE-878A-A5FB5A5A08E4}" type="sibTrans" cxnId="{60E17AB2-248C-4F48-AB15-AECE89511702}">
      <dgm:prSet/>
      <dgm:spPr/>
      <dgm:t>
        <a:bodyPr/>
        <a:lstStyle/>
        <a:p>
          <a:endParaRPr lang="en-US"/>
        </a:p>
      </dgm:t>
    </dgm:pt>
    <dgm:pt modelId="{F77917C8-2392-4A68-B2E4-2FE872098B36}">
      <dgm:prSet/>
      <dgm:spPr/>
      <dgm:t>
        <a:bodyPr/>
        <a:lstStyle/>
        <a:p>
          <a:r>
            <a:rPr lang="en-US"/>
            <a:t>Enable</a:t>
          </a:r>
        </a:p>
      </dgm:t>
    </dgm:pt>
    <dgm:pt modelId="{D5B69D86-243B-47FB-A699-A5414A323045}" type="parTrans" cxnId="{8101FA9A-6A7E-45DC-8576-A0851125B119}">
      <dgm:prSet/>
      <dgm:spPr/>
      <dgm:t>
        <a:bodyPr/>
        <a:lstStyle/>
        <a:p>
          <a:endParaRPr lang="en-US"/>
        </a:p>
      </dgm:t>
    </dgm:pt>
    <dgm:pt modelId="{FA33A26A-972C-4723-96DF-E30C1255E416}" type="sibTrans" cxnId="{8101FA9A-6A7E-45DC-8576-A0851125B119}">
      <dgm:prSet/>
      <dgm:spPr/>
      <dgm:t>
        <a:bodyPr/>
        <a:lstStyle/>
        <a:p>
          <a:endParaRPr lang="en-US"/>
        </a:p>
      </dgm:t>
    </dgm:pt>
    <dgm:pt modelId="{27088021-947A-4783-A088-5825C70A3E68}">
      <dgm:prSet/>
      <dgm:spPr/>
      <dgm:t>
        <a:bodyPr/>
        <a:lstStyle/>
        <a:p>
          <a:r>
            <a:rPr lang="en-US"/>
            <a:t>Enable administrators to track user engagement and content performance through analytics and reporting features.</a:t>
          </a:r>
        </a:p>
      </dgm:t>
    </dgm:pt>
    <dgm:pt modelId="{FD5DDC1E-8960-4F28-9F9F-33136D7E6886}" type="parTrans" cxnId="{DF6DAB2A-F232-4BCC-BEF1-A4D3217EC92D}">
      <dgm:prSet/>
      <dgm:spPr/>
      <dgm:t>
        <a:bodyPr/>
        <a:lstStyle/>
        <a:p>
          <a:endParaRPr lang="en-US"/>
        </a:p>
      </dgm:t>
    </dgm:pt>
    <dgm:pt modelId="{8916202C-4B37-49E7-92BE-97F028353987}" type="sibTrans" cxnId="{DF6DAB2A-F232-4BCC-BEF1-A4D3217EC92D}">
      <dgm:prSet/>
      <dgm:spPr/>
      <dgm:t>
        <a:bodyPr/>
        <a:lstStyle/>
        <a:p>
          <a:endParaRPr lang="en-US"/>
        </a:p>
      </dgm:t>
    </dgm:pt>
    <dgm:pt modelId="{FE4BD41B-6EE0-4D37-99AF-88D3520E290D}" type="pres">
      <dgm:prSet presAssocID="{C7427446-F2AE-499F-8296-630A6B112C74}" presName="Name0" presStyleCnt="0">
        <dgm:presLayoutVars>
          <dgm:dir/>
          <dgm:animLvl val="lvl"/>
          <dgm:resizeHandles val="exact"/>
        </dgm:presLayoutVars>
      </dgm:prSet>
      <dgm:spPr/>
    </dgm:pt>
    <dgm:pt modelId="{7020BDD5-0FFA-407D-A26D-8FB3967E6365}" type="pres">
      <dgm:prSet presAssocID="{47402CF2-A85B-4857-A55D-22002E025BC7}" presName="linNode" presStyleCnt="0"/>
      <dgm:spPr/>
    </dgm:pt>
    <dgm:pt modelId="{545C7537-F58F-4029-BA35-99D395320C48}" type="pres">
      <dgm:prSet presAssocID="{47402CF2-A85B-4857-A55D-22002E025BC7}" presName="parentText" presStyleLbl="alignNode1" presStyleIdx="0" presStyleCnt="8">
        <dgm:presLayoutVars>
          <dgm:chMax val="1"/>
          <dgm:bulletEnabled/>
        </dgm:presLayoutVars>
      </dgm:prSet>
      <dgm:spPr/>
    </dgm:pt>
    <dgm:pt modelId="{3B15190D-50E5-40BA-9A67-59E425FD51B5}" type="pres">
      <dgm:prSet presAssocID="{47402CF2-A85B-4857-A55D-22002E025BC7}" presName="descendantText" presStyleLbl="alignAccFollowNode1" presStyleIdx="0" presStyleCnt="8">
        <dgm:presLayoutVars>
          <dgm:bulletEnabled/>
        </dgm:presLayoutVars>
      </dgm:prSet>
      <dgm:spPr/>
    </dgm:pt>
    <dgm:pt modelId="{86C6DCA1-E0E3-481B-BD13-A11F9557BF45}" type="pres">
      <dgm:prSet presAssocID="{016125F0-6BC1-4F80-A3A5-9B347E787367}" presName="sp" presStyleCnt="0"/>
      <dgm:spPr/>
    </dgm:pt>
    <dgm:pt modelId="{A10E0FA3-DA67-4E28-AAFC-4C692B66D016}" type="pres">
      <dgm:prSet presAssocID="{49A43AA0-19A9-4B86-9BFB-D18D69CC22D1}" presName="linNode" presStyleCnt="0"/>
      <dgm:spPr/>
    </dgm:pt>
    <dgm:pt modelId="{D4B8AA13-3110-4819-A8C3-0E4C352305C7}" type="pres">
      <dgm:prSet presAssocID="{49A43AA0-19A9-4B86-9BFB-D18D69CC22D1}" presName="parentText" presStyleLbl="alignNode1" presStyleIdx="1" presStyleCnt="8">
        <dgm:presLayoutVars>
          <dgm:chMax val="1"/>
          <dgm:bulletEnabled/>
        </dgm:presLayoutVars>
      </dgm:prSet>
      <dgm:spPr/>
    </dgm:pt>
    <dgm:pt modelId="{3DF545F5-E75F-44AA-A46F-5C4BA8DBE911}" type="pres">
      <dgm:prSet presAssocID="{49A43AA0-19A9-4B86-9BFB-D18D69CC22D1}" presName="descendantText" presStyleLbl="alignAccFollowNode1" presStyleIdx="1" presStyleCnt="8">
        <dgm:presLayoutVars>
          <dgm:bulletEnabled/>
        </dgm:presLayoutVars>
      </dgm:prSet>
      <dgm:spPr/>
    </dgm:pt>
    <dgm:pt modelId="{60B9DBF9-CF6F-4298-B7D6-4B8B1279FE72}" type="pres">
      <dgm:prSet presAssocID="{194F9E51-B0EC-49B2-837F-5BE1DCE40623}" presName="sp" presStyleCnt="0"/>
      <dgm:spPr/>
    </dgm:pt>
    <dgm:pt modelId="{DE49142E-013B-4FC8-A81A-EB9BC067C014}" type="pres">
      <dgm:prSet presAssocID="{01B1F1D7-BC01-42F2-9ECD-F22638138DBD}" presName="linNode" presStyleCnt="0"/>
      <dgm:spPr/>
    </dgm:pt>
    <dgm:pt modelId="{C5F87985-6871-42C7-B062-ECCB2D7F8996}" type="pres">
      <dgm:prSet presAssocID="{01B1F1D7-BC01-42F2-9ECD-F22638138DBD}" presName="parentText" presStyleLbl="alignNode1" presStyleIdx="2" presStyleCnt="8">
        <dgm:presLayoutVars>
          <dgm:chMax val="1"/>
          <dgm:bulletEnabled/>
        </dgm:presLayoutVars>
      </dgm:prSet>
      <dgm:spPr/>
    </dgm:pt>
    <dgm:pt modelId="{0B08BF3E-5893-4470-9399-E8DA78E51DAA}" type="pres">
      <dgm:prSet presAssocID="{01B1F1D7-BC01-42F2-9ECD-F22638138DBD}" presName="descendantText" presStyleLbl="alignAccFollowNode1" presStyleIdx="2" presStyleCnt="8">
        <dgm:presLayoutVars>
          <dgm:bulletEnabled/>
        </dgm:presLayoutVars>
      </dgm:prSet>
      <dgm:spPr/>
    </dgm:pt>
    <dgm:pt modelId="{7824BDBB-F93B-40F7-8A4E-84B1DACE3A58}" type="pres">
      <dgm:prSet presAssocID="{1D617A69-64C4-4F46-AA54-9173C23EA4F9}" presName="sp" presStyleCnt="0"/>
      <dgm:spPr/>
    </dgm:pt>
    <dgm:pt modelId="{05D7E2B2-97D6-494C-A5A9-97E69F8D183B}" type="pres">
      <dgm:prSet presAssocID="{59C8375E-5A59-4D2A-A67D-7B8D136043DC}" presName="linNode" presStyleCnt="0"/>
      <dgm:spPr/>
    </dgm:pt>
    <dgm:pt modelId="{2403B71D-89F8-4608-A7CC-A5ACAF368584}" type="pres">
      <dgm:prSet presAssocID="{59C8375E-5A59-4D2A-A67D-7B8D136043DC}" presName="parentText" presStyleLbl="alignNode1" presStyleIdx="3" presStyleCnt="8">
        <dgm:presLayoutVars>
          <dgm:chMax val="1"/>
          <dgm:bulletEnabled/>
        </dgm:presLayoutVars>
      </dgm:prSet>
      <dgm:spPr/>
    </dgm:pt>
    <dgm:pt modelId="{A3A3A058-8969-4744-94EE-EED33079C697}" type="pres">
      <dgm:prSet presAssocID="{59C8375E-5A59-4D2A-A67D-7B8D136043DC}" presName="descendantText" presStyleLbl="alignAccFollowNode1" presStyleIdx="3" presStyleCnt="8">
        <dgm:presLayoutVars>
          <dgm:bulletEnabled/>
        </dgm:presLayoutVars>
      </dgm:prSet>
      <dgm:spPr/>
    </dgm:pt>
    <dgm:pt modelId="{8F6B84BF-946F-45C2-9151-0262F0B8C013}" type="pres">
      <dgm:prSet presAssocID="{2414968A-4B97-4D66-A4D9-A87B0CCB5723}" presName="sp" presStyleCnt="0"/>
      <dgm:spPr/>
    </dgm:pt>
    <dgm:pt modelId="{4608BD6F-589B-4770-AACC-DB769F5B5682}" type="pres">
      <dgm:prSet presAssocID="{126F7301-3734-4019-A03B-659195C99A8F}" presName="linNode" presStyleCnt="0"/>
      <dgm:spPr/>
    </dgm:pt>
    <dgm:pt modelId="{D9C78815-30D1-463D-AA3F-249D77A1D697}" type="pres">
      <dgm:prSet presAssocID="{126F7301-3734-4019-A03B-659195C99A8F}" presName="parentText" presStyleLbl="alignNode1" presStyleIdx="4" presStyleCnt="8">
        <dgm:presLayoutVars>
          <dgm:chMax val="1"/>
          <dgm:bulletEnabled/>
        </dgm:presLayoutVars>
      </dgm:prSet>
      <dgm:spPr/>
    </dgm:pt>
    <dgm:pt modelId="{C3A55978-154C-4E4C-9D9C-9633ED84FD49}" type="pres">
      <dgm:prSet presAssocID="{126F7301-3734-4019-A03B-659195C99A8F}" presName="descendantText" presStyleLbl="alignAccFollowNode1" presStyleIdx="4" presStyleCnt="8">
        <dgm:presLayoutVars>
          <dgm:bulletEnabled/>
        </dgm:presLayoutVars>
      </dgm:prSet>
      <dgm:spPr/>
    </dgm:pt>
    <dgm:pt modelId="{4AD794B0-BAE0-40A4-8185-C45B4EFD0752}" type="pres">
      <dgm:prSet presAssocID="{E3405428-D3D6-4304-A46E-F5E335093392}" presName="sp" presStyleCnt="0"/>
      <dgm:spPr/>
    </dgm:pt>
    <dgm:pt modelId="{4BF0B03C-C81F-45B1-9A9E-98A46935C02B}" type="pres">
      <dgm:prSet presAssocID="{394A1CCD-536E-4B06-B0D7-55194FF2A194}" presName="linNode" presStyleCnt="0"/>
      <dgm:spPr/>
    </dgm:pt>
    <dgm:pt modelId="{D66AAD47-3A75-470E-9D2A-01993FE5E64C}" type="pres">
      <dgm:prSet presAssocID="{394A1CCD-536E-4B06-B0D7-55194FF2A194}" presName="parentText" presStyleLbl="alignNode1" presStyleIdx="5" presStyleCnt="8">
        <dgm:presLayoutVars>
          <dgm:chMax val="1"/>
          <dgm:bulletEnabled/>
        </dgm:presLayoutVars>
      </dgm:prSet>
      <dgm:spPr/>
    </dgm:pt>
    <dgm:pt modelId="{59F4391E-892F-433F-8B41-201A6F0FF58B}" type="pres">
      <dgm:prSet presAssocID="{394A1CCD-536E-4B06-B0D7-55194FF2A194}" presName="descendantText" presStyleLbl="alignAccFollowNode1" presStyleIdx="5" presStyleCnt="8">
        <dgm:presLayoutVars>
          <dgm:bulletEnabled/>
        </dgm:presLayoutVars>
      </dgm:prSet>
      <dgm:spPr/>
    </dgm:pt>
    <dgm:pt modelId="{0134A9FF-3BE1-4D85-B3DB-15ECC8580C9F}" type="pres">
      <dgm:prSet presAssocID="{C2DD9694-BB93-4B9B-99F7-312ACB77135A}" presName="sp" presStyleCnt="0"/>
      <dgm:spPr/>
    </dgm:pt>
    <dgm:pt modelId="{A8B2A8E0-30EB-4A5A-B3E3-E40EB1F6A053}" type="pres">
      <dgm:prSet presAssocID="{434ED0A5-E0B7-4C33-B4A2-09F9905B0BDD}" presName="linNode" presStyleCnt="0"/>
      <dgm:spPr/>
    </dgm:pt>
    <dgm:pt modelId="{DF53E9AA-6F49-4149-87FB-FBB023AD1F5F}" type="pres">
      <dgm:prSet presAssocID="{434ED0A5-E0B7-4C33-B4A2-09F9905B0BDD}" presName="parentText" presStyleLbl="alignNode1" presStyleIdx="6" presStyleCnt="8">
        <dgm:presLayoutVars>
          <dgm:chMax val="1"/>
          <dgm:bulletEnabled/>
        </dgm:presLayoutVars>
      </dgm:prSet>
      <dgm:spPr/>
    </dgm:pt>
    <dgm:pt modelId="{F1060842-3F44-4EFF-BC22-6F50F3E108B0}" type="pres">
      <dgm:prSet presAssocID="{434ED0A5-E0B7-4C33-B4A2-09F9905B0BDD}" presName="descendantText" presStyleLbl="alignAccFollowNode1" presStyleIdx="6" presStyleCnt="8">
        <dgm:presLayoutVars>
          <dgm:bulletEnabled/>
        </dgm:presLayoutVars>
      </dgm:prSet>
      <dgm:spPr/>
    </dgm:pt>
    <dgm:pt modelId="{42DCE1A7-F794-4F62-B149-675352B89AC6}" type="pres">
      <dgm:prSet presAssocID="{770CAE05-738A-4EF2-910B-D2F9F861D791}" presName="sp" presStyleCnt="0"/>
      <dgm:spPr/>
    </dgm:pt>
    <dgm:pt modelId="{6F245688-129B-4782-9683-0544530A0AC2}" type="pres">
      <dgm:prSet presAssocID="{F77917C8-2392-4A68-B2E4-2FE872098B36}" presName="linNode" presStyleCnt="0"/>
      <dgm:spPr/>
    </dgm:pt>
    <dgm:pt modelId="{FBB51D56-C723-49D2-8978-FF410412EDC4}" type="pres">
      <dgm:prSet presAssocID="{F77917C8-2392-4A68-B2E4-2FE872098B36}" presName="parentText" presStyleLbl="alignNode1" presStyleIdx="7" presStyleCnt="8">
        <dgm:presLayoutVars>
          <dgm:chMax val="1"/>
          <dgm:bulletEnabled/>
        </dgm:presLayoutVars>
      </dgm:prSet>
      <dgm:spPr/>
    </dgm:pt>
    <dgm:pt modelId="{2B2EFF6F-6A6C-4A62-85EB-F7E974FDB9A8}" type="pres">
      <dgm:prSet presAssocID="{F77917C8-2392-4A68-B2E4-2FE872098B36}" presName="descendantText" presStyleLbl="alignAccFollowNode1" presStyleIdx="7" presStyleCnt="8">
        <dgm:presLayoutVars>
          <dgm:bulletEnabled/>
        </dgm:presLayoutVars>
      </dgm:prSet>
      <dgm:spPr/>
    </dgm:pt>
  </dgm:ptLst>
  <dgm:cxnLst>
    <dgm:cxn modelId="{9014580C-E2CA-4D1C-B087-E7BE53603032}" srcId="{47402CF2-A85B-4857-A55D-22002E025BC7}" destId="{6361E518-5D4B-406C-8E5D-A18DA5551F89}" srcOrd="0" destOrd="0" parTransId="{F3075C9D-CF6E-47D8-908F-06BFC60CC400}" sibTransId="{18037ED7-6CFD-43B1-80B6-B29CF8F52F5B}"/>
    <dgm:cxn modelId="{EE7B3712-2BD5-4850-A1C5-D280EC63E249}" type="presOf" srcId="{F77917C8-2392-4A68-B2E4-2FE872098B36}" destId="{FBB51D56-C723-49D2-8978-FF410412EDC4}" srcOrd="0" destOrd="0" presId="urn:microsoft.com/office/officeart/2016/7/layout/VerticalSolidActionList"/>
    <dgm:cxn modelId="{EC297212-9EA8-4FBD-A1E4-83F07B0B5A01}" srcId="{C7427446-F2AE-499F-8296-630A6B112C74}" destId="{126F7301-3734-4019-A03B-659195C99A8F}" srcOrd="4" destOrd="0" parTransId="{67D3AA53-26BD-4D98-951D-E76AD3C59CBE}" sibTransId="{E3405428-D3D6-4304-A46E-F5E335093392}"/>
    <dgm:cxn modelId="{7D51DE16-3A5E-4DFA-A262-970F96906F00}" type="presOf" srcId="{47402CF2-A85B-4857-A55D-22002E025BC7}" destId="{545C7537-F58F-4029-BA35-99D395320C48}" srcOrd="0" destOrd="0" presId="urn:microsoft.com/office/officeart/2016/7/layout/VerticalSolidActionList"/>
    <dgm:cxn modelId="{1646D418-1B1D-4486-8DB2-8420C804A796}" type="presOf" srcId="{C7427446-F2AE-499F-8296-630A6B112C74}" destId="{FE4BD41B-6EE0-4D37-99AF-88D3520E290D}" srcOrd="0" destOrd="0" presId="urn:microsoft.com/office/officeart/2016/7/layout/VerticalSolidActionList"/>
    <dgm:cxn modelId="{3A229129-5D58-4D35-A460-39137AF7223C}" srcId="{C7427446-F2AE-499F-8296-630A6B112C74}" destId="{01B1F1D7-BC01-42F2-9ECD-F22638138DBD}" srcOrd="2" destOrd="0" parTransId="{574D615D-EA4D-46AF-8968-F5E9E2030ACC}" sibTransId="{1D617A69-64C4-4F46-AA54-9173C23EA4F9}"/>
    <dgm:cxn modelId="{DF6DAB2A-F232-4BCC-BEF1-A4D3217EC92D}" srcId="{F77917C8-2392-4A68-B2E4-2FE872098B36}" destId="{27088021-947A-4783-A088-5825C70A3E68}" srcOrd="0" destOrd="0" parTransId="{FD5DDC1E-8960-4F28-9F9F-33136D7E6886}" sibTransId="{8916202C-4B37-49E7-92BE-97F028353987}"/>
    <dgm:cxn modelId="{9C6B7A2E-F0F7-44D6-9A5A-B3748EC89850}" srcId="{C7427446-F2AE-499F-8296-630A6B112C74}" destId="{394A1CCD-536E-4B06-B0D7-55194FF2A194}" srcOrd="5" destOrd="0" parTransId="{531D8AE2-2A3A-4017-B577-C3F3A2D67AC9}" sibTransId="{C2DD9694-BB93-4B9B-99F7-312ACB77135A}"/>
    <dgm:cxn modelId="{08E40330-155A-445A-BF7C-8A6577EC878B}" srcId="{C7427446-F2AE-499F-8296-630A6B112C74}" destId="{59C8375E-5A59-4D2A-A67D-7B8D136043DC}" srcOrd="3" destOrd="0" parTransId="{446B3138-C20C-484F-92BF-8AC2E0CEC6CA}" sibTransId="{2414968A-4B97-4D66-A4D9-A87B0CCB5723}"/>
    <dgm:cxn modelId="{C561D030-C4FF-4B72-8FF7-ED595C4AD3C1}" srcId="{C7427446-F2AE-499F-8296-630A6B112C74}" destId="{434ED0A5-E0B7-4C33-B4A2-09F9905B0BDD}" srcOrd="6" destOrd="0" parTransId="{F5E4CC72-3330-42CE-A67E-7E834307F8A3}" sibTransId="{770CAE05-738A-4EF2-910B-D2F9F861D791}"/>
    <dgm:cxn modelId="{6B067032-EA87-4087-B672-514214AF40EC}" type="presOf" srcId="{4F69483C-A10F-4434-89CB-2CB679F18EC6}" destId="{F1060842-3F44-4EFF-BC22-6F50F3E108B0}" srcOrd="0" destOrd="0" presId="urn:microsoft.com/office/officeart/2016/7/layout/VerticalSolidActionList"/>
    <dgm:cxn modelId="{7AB8EC5F-C13B-4BB6-ABE4-AAE63C093073}" type="presOf" srcId="{64FDEC35-D2AD-43A2-8E89-A00DE417C438}" destId="{59F4391E-892F-433F-8B41-201A6F0FF58B}" srcOrd="0" destOrd="0" presId="urn:microsoft.com/office/officeart/2016/7/layout/VerticalSolidActionList"/>
    <dgm:cxn modelId="{33777264-FEA6-42DA-A0F3-A8F86E559159}" type="presOf" srcId="{434ED0A5-E0B7-4C33-B4A2-09F9905B0BDD}" destId="{DF53E9AA-6F49-4149-87FB-FBB023AD1F5F}" srcOrd="0" destOrd="0" presId="urn:microsoft.com/office/officeart/2016/7/layout/VerticalSolidActionList"/>
    <dgm:cxn modelId="{F25FE546-CEBD-40AA-9D68-61329452C499}" srcId="{126F7301-3734-4019-A03B-659195C99A8F}" destId="{14EB0895-BCE9-470D-B72F-FA238ACABB61}" srcOrd="0" destOrd="0" parTransId="{16592023-5CAF-4657-BB17-EADD7BBC4C71}" sibTransId="{F39BA5D7-229E-4734-AB7C-507B698366A6}"/>
    <dgm:cxn modelId="{65FC4A4C-48C1-466F-B35A-666937F99D16}" type="presOf" srcId="{14EB0895-BCE9-470D-B72F-FA238ACABB61}" destId="{C3A55978-154C-4E4C-9D9C-9633ED84FD49}" srcOrd="0" destOrd="0" presId="urn:microsoft.com/office/officeart/2016/7/layout/VerticalSolidActionList"/>
    <dgm:cxn modelId="{A0C08A4D-2BA9-40F7-B832-756AEF5122C5}" srcId="{394A1CCD-536E-4B06-B0D7-55194FF2A194}" destId="{64FDEC35-D2AD-43A2-8E89-A00DE417C438}" srcOrd="0" destOrd="0" parTransId="{2E39C453-6EDA-4267-BCB4-6FCDDFAAD50F}" sibTransId="{08052383-6DF3-47C0-BC78-6B416F1B7641}"/>
    <dgm:cxn modelId="{D6BF236E-205E-41A8-A508-4C15719DD804}" srcId="{49A43AA0-19A9-4B86-9BFB-D18D69CC22D1}" destId="{A6D59540-756B-4DDD-A441-A17DE144A94D}" srcOrd="0" destOrd="0" parTransId="{09ACF601-A6FB-4037-B7FA-3307EAC16F1D}" sibTransId="{C377D602-A4E1-44FB-8D29-4544F5B8AF02}"/>
    <dgm:cxn modelId="{A2240150-E26E-4923-8839-F652EA3B223E}" type="presOf" srcId="{59C8375E-5A59-4D2A-A67D-7B8D136043DC}" destId="{2403B71D-89F8-4608-A7CC-A5ACAF368584}" srcOrd="0" destOrd="0" presId="urn:microsoft.com/office/officeart/2016/7/layout/VerticalSolidActionList"/>
    <dgm:cxn modelId="{1D795B50-0EA5-4998-BDCA-A02B4C253041}" type="presOf" srcId="{49A43AA0-19A9-4B86-9BFB-D18D69CC22D1}" destId="{D4B8AA13-3110-4819-A8C3-0E4C352305C7}" srcOrd="0" destOrd="0" presId="urn:microsoft.com/office/officeart/2016/7/layout/VerticalSolidActionList"/>
    <dgm:cxn modelId="{04178D70-680B-4965-B80C-9CF6E9C2B2D6}" type="presOf" srcId="{A58A4AF6-8CD2-4886-B81E-E796F48D6E6D}" destId="{0B08BF3E-5893-4470-9399-E8DA78E51DAA}" srcOrd="0" destOrd="0" presId="urn:microsoft.com/office/officeart/2016/7/layout/VerticalSolidActionList"/>
    <dgm:cxn modelId="{02C94876-280E-44CB-B39A-3E5297E17267}" srcId="{59C8375E-5A59-4D2A-A67D-7B8D136043DC}" destId="{ACC4BFFC-56E6-4509-9489-DCF2B9806975}" srcOrd="0" destOrd="0" parTransId="{298395A0-417C-4D91-AD1A-331F132FE849}" sibTransId="{D7D4972B-3B51-4269-9352-EF53CD77C049}"/>
    <dgm:cxn modelId="{CE4E5479-202B-4082-958A-A5095DAA5EC1}" type="presOf" srcId="{394A1CCD-536E-4B06-B0D7-55194FF2A194}" destId="{D66AAD47-3A75-470E-9D2A-01993FE5E64C}" srcOrd="0" destOrd="0" presId="urn:microsoft.com/office/officeart/2016/7/layout/VerticalSolidActionList"/>
    <dgm:cxn modelId="{E68DE279-1FA1-4C4E-9027-8DB239D525B8}" srcId="{C7427446-F2AE-499F-8296-630A6B112C74}" destId="{49A43AA0-19A9-4B86-9BFB-D18D69CC22D1}" srcOrd="1" destOrd="0" parTransId="{625EB396-186C-4EF7-B919-7409F4D6CEBD}" sibTransId="{194F9E51-B0EC-49B2-837F-5BE1DCE40623}"/>
    <dgm:cxn modelId="{8101FA9A-6A7E-45DC-8576-A0851125B119}" srcId="{C7427446-F2AE-499F-8296-630A6B112C74}" destId="{F77917C8-2392-4A68-B2E4-2FE872098B36}" srcOrd="7" destOrd="0" parTransId="{D5B69D86-243B-47FB-A699-A5414A323045}" sibTransId="{FA33A26A-972C-4723-96DF-E30C1255E416}"/>
    <dgm:cxn modelId="{A3E4C1A0-CD59-40A8-8B24-CFA2F084E5AE}" type="presOf" srcId="{ACC4BFFC-56E6-4509-9489-DCF2B9806975}" destId="{A3A3A058-8969-4744-94EE-EED33079C697}" srcOrd="0" destOrd="0" presId="urn:microsoft.com/office/officeart/2016/7/layout/VerticalSolidActionList"/>
    <dgm:cxn modelId="{5B8D0AA3-2AB4-4A59-A370-4CFF0C8F41B7}" srcId="{01B1F1D7-BC01-42F2-9ECD-F22638138DBD}" destId="{A58A4AF6-8CD2-4886-B81E-E796F48D6E6D}" srcOrd="0" destOrd="0" parTransId="{174C85C7-7C3F-451A-9D4C-956045B05246}" sibTransId="{36247CEE-4840-4B80-9B90-CC9FDE32A067}"/>
    <dgm:cxn modelId="{60E17AB2-248C-4F48-AB15-AECE89511702}" srcId="{434ED0A5-E0B7-4C33-B4A2-09F9905B0BDD}" destId="{4F69483C-A10F-4434-89CB-2CB679F18EC6}" srcOrd="0" destOrd="0" parTransId="{56B7C046-B5CC-4675-829E-6BD8416A8220}" sibTransId="{88F7B664-2E3D-4DDE-878A-A5FB5A5A08E4}"/>
    <dgm:cxn modelId="{9FDCDFB8-53F3-4021-A5E3-EA91AD450DBD}" srcId="{C7427446-F2AE-499F-8296-630A6B112C74}" destId="{47402CF2-A85B-4857-A55D-22002E025BC7}" srcOrd="0" destOrd="0" parTransId="{00A0F72F-9B18-4E41-B88C-439DE7BBD5B2}" sibTransId="{016125F0-6BC1-4F80-A3A5-9B347E787367}"/>
    <dgm:cxn modelId="{4380DCBF-AF95-4811-8499-9BF9AC996360}" type="presOf" srcId="{27088021-947A-4783-A088-5825C70A3E68}" destId="{2B2EFF6F-6A6C-4A62-85EB-F7E974FDB9A8}" srcOrd="0" destOrd="0" presId="urn:microsoft.com/office/officeart/2016/7/layout/VerticalSolidActionList"/>
    <dgm:cxn modelId="{A9E764CA-08BE-4A9D-A6DD-54CA786DD5E6}" type="presOf" srcId="{6361E518-5D4B-406C-8E5D-A18DA5551F89}" destId="{3B15190D-50E5-40BA-9A67-59E425FD51B5}" srcOrd="0" destOrd="0" presId="urn:microsoft.com/office/officeart/2016/7/layout/VerticalSolidActionList"/>
    <dgm:cxn modelId="{CD54B8DD-FCE4-44EE-A264-395F532388A1}" type="presOf" srcId="{A6D59540-756B-4DDD-A441-A17DE144A94D}" destId="{3DF545F5-E75F-44AA-A46F-5C4BA8DBE911}" srcOrd="0" destOrd="0" presId="urn:microsoft.com/office/officeart/2016/7/layout/VerticalSolidActionList"/>
    <dgm:cxn modelId="{F08EA9E3-3E62-4FE9-9F9B-E3114FF6B4B0}" type="presOf" srcId="{01B1F1D7-BC01-42F2-9ECD-F22638138DBD}" destId="{C5F87985-6871-42C7-B062-ECCB2D7F8996}" srcOrd="0" destOrd="0" presId="urn:microsoft.com/office/officeart/2016/7/layout/VerticalSolidActionList"/>
    <dgm:cxn modelId="{1229C3F6-2BF4-484E-B487-E73DBE6C775B}" type="presOf" srcId="{126F7301-3734-4019-A03B-659195C99A8F}" destId="{D9C78815-30D1-463D-AA3F-249D77A1D697}" srcOrd="0" destOrd="0" presId="urn:microsoft.com/office/officeart/2016/7/layout/VerticalSolidActionList"/>
    <dgm:cxn modelId="{2CBEA6D9-9864-40B9-9B91-F7719AF5DA25}" type="presParOf" srcId="{FE4BD41B-6EE0-4D37-99AF-88D3520E290D}" destId="{7020BDD5-0FFA-407D-A26D-8FB3967E6365}" srcOrd="0" destOrd="0" presId="urn:microsoft.com/office/officeart/2016/7/layout/VerticalSolidActionList"/>
    <dgm:cxn modelId="{F6FE0CC2-CE48-42F2-A551-EF202B30F283}" type="presParOf" srcId="{7020BDD5-0FFA-407D-A26D-8FB3967E6365}" destId="{545C7537-F58F-4029-BA35-99D395320C48}" srcOrd="0" destOrd="0" presId="urn:microsoft.com/office/officeart/2016/7/layout/VerticalSolidActionList"/>
    <dgm:cxn modelId="{3E961903-77BF-4DE3-BCEE-2514A1DB10B2}" type="presParOf" srcId="{7020BDD5-0FFA-407D-A26D-8FB3967E6365}" destId="{3B15190D-50E5-40BA-9A67-59E425FD51B5}" srcOrd="1" destOrd="0" presId="urn:microsoft.com/office/officeart/2016/7/layout/VerticalSolidActionList"/>
    <dgm:cxn modelId="{920AE5B7-4F54-4384-AD52-6F12938249FB}" type="presParOf" srcId="{FE4BD41B-6EE0-4D37-99AF-88D3520E290D}" destId="{86C6DCA1-E0E3-481B-BD13-A11F9557BF45}" srcOrd="1" destOrd="0" presId="urn:microsoft.com/office/officeart/2016/7/layout/VerticalSolidActionList"/>
    <dgm:cxn modelId="{86917227-F8D8-4EB5-833D-32F3D9E4CB7F}" type="presParOf" srcId="{FE4BD41B-6EE0-4D37-99AF-88D3520E290D}" destId="{A10E0FA3-DA67-4E28-AAFC-4C692B66D016}" srcOrd="2" destOrd="0" presId="urn:microsoft.com/office/officeart/2016/7/layout/VerticalSolidActionList"/>
    <dgm:cxn modelId="{19A56370-72A0-4580-A872-D833D76D7EEF}" type="presParOf" srcId="{A10E0FA3-DA67-4E28-AAFC-4C692B66D016}" destId="{D4B8AA13-3110-4819-A8C3-0E4C352305C7}" srcOrd="0" destOrd="0" presId="urn:microsoft.com/office/officeart/2016/7/layout/VerticalSolidActionList"/>
    <dgm:cxn modelId="{5A033875-257F-4AF9-917E-7F5DA9499210}" type="presParOf" srcId="{A10E0FA3-DA67-4E28-AAFC-4C692B66D016}" destId="{3DF545F5-E75F-44AA-A46F-5C4BA8DBE911}" srcOrd="1" destOrd="0" presId="urn:microsoft.com/office/officeart/2016/7/layout/VerticalSolidActionList"/>
    <dgm:cxn modelId="{4D2ED87F-175C-4532-8F32-139973135E60}" type="presParOf" srcId="{FE4BD41B-6EE0-4D37-99AF-88D3520E290D}" destId="{60B9DBF9-CF6F-4298-B7D6-4B8B1279FE72}" srcOrd="3" destOrd="0" presId="urn:microsoft.com/office/officeart/2016/7/layout/VerticalSolidActionList"/>
    <dgm:cxn modelId="{D8CDA494-121D-4FAF-BE9A-A16E353F1FE9}" type="presParOf" srcId="{FE4BD41B-6EE0-4D37-99AF-88D3520E290D}" destId="{DE49142E-013B-4FC8-A81A-EB9BC067C014}" srcOrd="4" destOrd="0" presId="urn:microsoft.com/office/officeart/2016/7/layout/VerticalSolidActionList"/>
    <dgm:cxn modelId="{13DC75C3-1DC4-4883-99BB-C0A389CB5202}" type="presParOf" srcId="{DE49142E-013B-4FC8-A81A-EB9BC067C014}" destId="{C5F87985-6871-42C7-B062-ECCB2D7F8996}" srcOrd="0" destOrd="0" presId="urn:microsoft.com/office/officeart/2016/7/layout/VerticalSolidActionList"/>
    <dgm:cxn modelId="{94ADE21D-9A5F-4DD1-A1DC-984FF5C28257}" type="presParOf" srcId="{DE49142E-013B-4FC8-A81A-EB9BC067C014}" destId="{0B08BF3E-5893-4470-9399-E8DA78E51DAA}" srcOrd="1" destOrd="0" presId="urn:microsoft.com/office/officeart/2016/7/layout/VerticalSolidActionList"/>
    <dgm:cxn modelId="{45ABAA50-742E-48C9-A15F-3AEF76D3126B}" type="presParOf" srcId="{FE4BD41B-6EE0-4D37-99AF-88D3520E290D}" destId="{7824BDBB-F93B-40F7-8A4E-84B1DACE3A58}" srcOrd="5" destOrd="0" presId="urn:microsoft.com/office/officeart/2016/7/layout/VerticalSolidActionList"/>
    <dgm:cxn modelId="{D17B2F67-81E3-450C-B5AF-940B50354C89}" type="presParOf" srcId="{FE4BD41B-6EE0-4D37-99AF-88D3520E290D}" destId="{05D7E2B2-97D6-494C-A5A9-97E69F8D183B}" srcOrd="6" destOrd="0" presId="urn:microsoft.com/office/officeart/2016/7/layout/VerticalSolidActionList"/>
    <dgm:cxn modelId="{DB695C69-7BC8-41FB-AB69-B286E521F711}" type="presParOf" srcId="{05D7E2B2-97D6-494C-A5A9-97E69F8D183B}" destId="{2403B71D-89F8-4608-A7CC-A5ACAF368584}" srcOrd="0" destOrd="0" presId="urn:microsoft.com/office/officeart/2016/7/layout/VerticalSolidActionList"/>
    <dgm:cxn modelId="{FE3B386A-CCB6-4E25-9182-38C6CE2082DD}" type="presParOf" srcId="{05D7E2B2-97D6-494C-A5A9-97E69F8D183B}" destId="{A3A3A058-8969-4744-94EE-EED33079C697}" srcOrd="1" destOrd="0" presId="urn:microsoft.com/office/officeart/2016/7/layout/VerticalSolidActionList"/>
    <dgm:cxn modelId="{C33E5596-4F0D-4B9D-AA67-4CE695837B2C}" type="presParOf" srcId="{FE4BD41B-6EE0-4D37-99AF-88D3520E290D}" destId="{8F6B84BF-946F-45C2-9151-0262F0B8C013}" srcOrd="7" destOrd="0" presId="urn:microsoft.com/office/officeart/2016/7/layout/VerticalSolidActionList"/>
    <dgm:cxn modelId="{07FCA4BC-934F-4888-B52A-BD3208FFBF71}" type="presParOf" srcId="{FE4BD41B-6EE0-4D37-99AF-88D3520E290D}" destId="{4608BD6F-589B-4770-AACC-DB769F5B5682}" srcOrd="8" destOrd="0" presId="urn:microsoft.com/office/officeart/2016/7/layout/VerticalSolidActionList"/>
    <dgm:cxn modelId="{7866F4CB-A30E-4AA4-940A-75CEE3A74FB4}" type="presParOf" srcId="{4608BD6F-589B-4770-AACC-DB769F5B5682}" destId="{D9C78815-30D1-463D-AA3F-249D77A1D697}" srcOrd="0" destOrd="0" presId="urn:microsoft.com/office/officeart/2016/7/layout/VerticalSolidActionList"/>
    <dgm:cxn modelId="{70F37B4D-6521-493E-9FBC-789D4037B5D1}" type="presParOf" srcId="{4608BD6F-589B-4770-AACC-DB769F5B5682}" destId="{C3A55978-154C-4E4C-9D9C-9633ED84FD49}" srcOrd="1" destOrd="0" presId="urn:microsoft.com/office/officeart/2016/7/layout/VerticalSolidActionList"/>
    <dgm:cxn modelId="{86FE2DB1-FA87-44D7-A47D-252225B7546D}" type="presParOf" srcId="{FE4BD41B-6EE0-4D37-99AF-88D3520E290D}" destId="{4AD794B0-BAE0-40A4-8185-C45B4EFD0752}" srcOrd="9" destOrd="0" presId="urn:microsoft.com/office/officeart/2016/7/layout/VerticalSolidActionList"/>
    <dgm:cxn modelId="{4272C18D-A403-4059-BD9F-9D27B61C0D2C}" type="presParOf" srcId="{FE4BD41B-6EE0-4D37-99AF-88D3520E290D}" destId="{4BF0B03C-C81F-45B1-9A9E-98A46935C02B}" srcOrd="10" destOrd="0" presId="urn:microsoft.com/office/officeart/2016/7/layout/VerticalSolidActionList"/>
    <dgm:cxn modelId="{68F85EB4-FDF1-4E37-BB2A-70E73FCE5CCC}" type="presParOf" srcId="{4BF0B03C-C81F-45B1-9A9E-98A46935C02B}" destId="{D66AAD47-3A75-470E-9D2A-01993FE5E64C}" srcOrd="0" destOrd="0" presId="urn:microsoft.com/office/officeart/2016/7/layout/VerticalSolidActionList"/>
    <dgm:cxn modelId="{FD064151-A578-4623-9FED-65D10EBC5A6A}" type="presParOf" srcId="{4BF0B03C-C81F-45B1-9A9E-98A46935C02B}" destId="{59F4391E-892F-433F-8B41-201A6F0FF58B}" srcOrd="1" destOrd="0" presId="urn:microsoft.com/office/officeart/2016/7/layout/VerticalSolidActionList"/>
    <dgm:cxn modelId="{5CEB33E0-2485-432A-B7BF-485EDB5CF0BF}" type="presParOf" srcId="{FE4BD41B-6EE0-4D37-99AF-88D3520E290D}" destId="{0134A9FF-3BE1-4D85-B3DB-15ECC8580C9F}" srcOrd="11" destOrd="0" presId="urn:microsoft.com/office/officeart/2016/7/layout/VerticalSolidActionList"/>
    <dgm:cxn modelId="{C82DC5BD-963D-4BD3-A4E7-67D304EB071A}" type="presParOf" srcId="{FE4BD41B-6EE0-4D37-99AF-88D3520E290D}" destId="{A8B2A8E0-30EB-4A5A-B3E3-E40EB1F6A053}" srcOrd="12" destOrd="0" presId="urn:microsoft.com/office/officeart/2016/7/layout/VerticalSolidActionList"/>
    <dgm:cxn modelId="{96B423EA-D8DD-45D9-9933-48F688E3A090}" type="presParOf" srcId="{A8B2A8E0-30EB-4A5A-B3E3-E40EB1F6A053}" destId="{DF53E9AA-6F49-4149-87FB-FBB023AD1F5F}" srcOrd="0" destOrd="0" presId="urn:microsoft.com/office/officeart/2016/7/layout/VerticalSolidActionList"/>
    <dgm:cxn modelId="{BC317085-DA7E-4DBF-AF24-AAF9DB6B5942}" type="presParOf" srcId="{A8B2A8E0-30EB-4A5A-B3E3-E40EB1F6A053}" destId="{F1060842-3F44-4EFF-BC22-6F50F3E108B0}" srcOrd="1" destOrd="0" presId="urn:microsoft.com/office/officeart/2016/7/layout/VerticalSolidActionList"/>
    <dgm:cxn modelId="{046905F1-DA3D-4C78-9EB1-D77DF0190CC4}" type="presParOf" srcId="{FE4BD41B-6EE0-4D37-99AF-88D3520E290D}" destId="{42DCE1A7-F794-4F62-B149-675352B89AC6}" srcOrd="13" destOrd="0" presId="urn:microsoft.com/office/officeart/2016/7/layout/VerticalSolidActionList"/>
    <dgm:cxn modelId="{8497D184-D134-423B-BDA4-0B4F41254846}" type="presParOf" srcId="{FE4BD41B-6EE0-4D37-99AF-88D3520E290D}" destId="{6F245688-129B-4782-9683-0544530A0AC2}" srcOrd="14" destOrd="0" presId="urn:microsoft.com/office/officeart/2016/7/layout/VerticalSolidActionList"/>
    <dgm:cxn modelId="{413233AA-DBCE-4363-A58A-BD280D57DDD5}" type="presParOf" srcId="{6F245688-129B-4782-9683-0544530A0AC2}" destId="{FBB51D56-C723-49D2-8978-FF410412EDC4}" srcOrd="0" destOrd="0" presId="urn:microsoft.com/office/officeart/2016/7/layout/VerticalSolidActionList"/>
    <dgm:cxn modelId="{C09C5763-956E-4757-8778-BF3C23C643BF}" type="presParOf" srcId="{6F245688-129B-4782-9683-0544530A0AC2}" destId="{2B2EFF6F-6A6C-4A62-85EB-F7E974FDB9A8}"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dgm:spPr/>
      <dgm:t>
        <a:bodyPr/>
        <a:lstStyle/>
        <a:p>
          <a:r>
            <a:rPr lang="en-GB"/>
            <a:t>Measure: Active users, interactions, user satisfaction</a:t>
          </a:r>
          <a:endParaRPr lang="en-US"/>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dgm:spPr/>
      <dgm:t>
        <a:bodyPr/>
        <a:lstStyle/>
        <a:p>
          <a:r>
            <a:rPr lang="en-GB"/>
            <a:t>Objective: Boost user engagement</a:t>
          </a:r>
          <a:endParaRPr lang="en-US"/>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dgm:spPr/>
      <dgm:t>
        <a:bodyPr/>
        <a:lstStyle/>
        <a:p>
          <a:r>
            <a:rPr lang="en-GB"/>
            <a:t>Measure: Posts, interaction quality</a:t>
          </a:r>
          <a:endParaRPr lang="en-US"/>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dgm:spPr/>
      <dgm:t>
        <a:bodyPr/>
        <a:lstStyle/>
        <a:p>
          <a:r>
            <a:rPr lang="en-GB"/>
            <a:t>Objective: Enhance knowledge sharing</a:t>
          </a:r>
          <a:endParaRPr lang="en-US"/>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dgm:spPr/>
      <dgm:t>
        <a:bodyPr/>
        <a:lstStyle/>
        <a:p>
          <a:r>
            <a:rPr lang="en-GB"/>
            <a:t>Measure: Cross-functional collaboration, info sharing</a:t>
          </a:r>
          <a:endParaRPr lang="en-US"/>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dgm:spPr/>
      <dgm:t>
        <a:bodyPr/>
        <a:lstStyle/>
        <a:p>
          <a:r>
            <a:rPr lang="en-GB"/>
            <a:t>Objective: Break down departmental barriers</a:t>
          </a:r>
          <a:endParaRPr lang="en-US"/>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dgm:spPr/>
      <dgm:t>
        <a:bodyPr/>
        <a:lstStyle/>
        <a:p>
          <a:r>
            <a:rPr lang="en-GB"/>
            <a:t>Measure: User management, moderation, analysis</a:t>
          </a:r>
          <a:endParaRPr lang="en-US"/>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dgm:spPr/>
      <dgm:t>
        <a:bodyPr/>
        <a:lstStyle/>
        <a:p>
          <a:r>
            <a:rPr lang="en-GB"/>
            <a:t>Objective: Streamline administration</a:t>
          </a:r>
          <a:endParaRPr lang="en-US"/>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dgm:spPr/>
      <dgm:t>
        <a:bodyPr/>
        <a:lstStyle/>
        <a:p>
          <a:r>
            <a:rPr lang="en-GB"/>
            <a:t>Measure: Relevant, useful posts and engagement</a:t>
          </a:r>
          <a:endParaRPr lang="en-US"/>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dgm:spPr/>
      <dgm:t>
        <a:bodyPr/>
        <a:lstStyle/>
        <a:p>
          <a:r>
            <a:rPr lang="en-GB"/>
            <a:t>Objective: Provide valuable recommendations</a:t>
          </a:r>
          <a:endParaRPr lang="en-US"/>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dgm:spPr/>
      <dgm:t>
        <a:bodyPr/>
        <a:lstStyle/>
        <a:p>
          <a:r>
            <a:rPr lang="en-GB"/>
            <a:t>Measure: Security, uptime, user trust</a:t>
          </a:r>
          <a:endParaRPr lang="en-US"/>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dgm:spPr/>
      <dgm:t>
        <a:bodyPr/>
        <a:lstStyle/>
        <a:p>
          <a:r>
            <a:rPr lang="en-GB"/>
            <a:t>Objective: Ensure platform reliability</a:t>
          </a:r>
          <a:endParaRPr lang="en-US"/>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dgm:spPr/>
      <dgm:t>
        <a:bodyPr/>
        <a:lstStyle/>
        <a:p>
          <a:r>
            <a:rPr lang="en-GB"/>
            <a:t>Measure: Handling growth, performance</a:t>
          </a:r>
          <a:endParaRPr lang="en-US"/>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dgm:spPr/>
      <dgm:t>
        <a:bodyPr/>
        <a:lstStyle/>
        <a:p>
          <a:r>
            <a:rPr lang="en-GB"/>
            <a:t>Objective: Support future demands</a:t>
          </a:r>
          <a:endParaRPr lang="en-US"/>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CC171C30-E071-436A-B194-A60085B24376}" type="pres">
      <dgm:prSet presAssocID="{1A1874C0-A86A-451C-BDE0-F3605B10D889}" presName="linear" presStyleCnt="0">
        <dgm:presLayoutVars>
          <dgm:animLvl val="lvl"/>
          <dgm:resizeHandles val="exact"/>
        </dgm:presLayoutVars>
      </dgm:prSet>
      <dgm:spPr/>
    </dgm:pt>
    <dgm:pt modelId="{46CC6B49-CB39-4A36-BF9F-EDE30C49AE8B}" type="pres">
      <dgm:prSet presAssocID="{8E2184EE-064C-49C6-B701-346DABBC8CAA}" presName="parentText" presStyleLbl="node1" presStyleIdx="0" presStyleCnt="7">
        <dgm:presLayoutVars>
          <dgm:chMax val="0"/>
          <dgm:bulletEnabled val="1"/>
        </dgm:presLayoutVars>
      </dgm:prSet>
      <dgm:spPr/>
    </dgm:pt>
    <dgm:pt modelId="{F9097A57-19F1-4B6C-9938-2E9CDC21ED41}" type="pres">
      <dgm:prSet presAssocID="{8E2184EE-064C-49C6-B701-346DABBC8CAA}" presName="childText" presStyleLbl="revTx" presStyleIdx="0" presStyleCnt="7">
        <dgm:presLayoutVars>
          <dgm:bulletEnabled val="1"/>
        </dgm:presLayoutVars>
      </dgm:prSet>
      <dgm:spPr/>
    </dgm:pt>
    <dgm:pt modelId="{F8A924BC-D90E-4213-AFF1-781F16C7181E}" type="pres">
      <dgm:prSet presAssocID="{6C8E754F-7C70-44A1-BDFA-F8B2B150C24D}" presName="parentText" presStyleLbl="node1" presStyleIdx="1" presStyleCnt="7">
        <dgm:presLayoutVars>
          <dgm:chMax val="0"/>
          <dgm:bulletEnabled val="1"/>
        </dgm:presLayoutVars>
      </dgm:prSet>
      <dgm:spPr/>
    </dgm:pt>
    <dgm:pt modelId="{B6AB776B-3268-4DAF-A0E3-52F2C0DBA03C}" type="pres">
      <dgm:prSet presAssocID="{6C8E754F-7C70-44A1-BDFA-F8B2B150C24D}" presName="childText" presStyleLbl="revTx" presStyleIdx="1" presStyleCnt="7">
        <dgm:presLayoutVars>
          <dgm:bulletEnabled val="1"/>
        </dgm:presLayoutVars>
      </dgm:prSet>
      <dgm:spPr/>
    </dgm:pt>
    <dgm:pt modelId="{249931AB-8B0F-42C8-8CF0-6576F6DA901B}" type="pres">
      <dgm:prSet presAssocID="{6EB499BF-167C-43AA-9A47-68F793D5A339}" presName="parentText" presStyleLbl="node1" presStyleIdx="2" presStyleCnt="7">
        <dgm:presLayoutVars>
          <dgm:chMax val="0"/>
          <dgm:bulletEnabled val="1"/>
        </dgm:presLayoutVars>
      </dgm:prSet>
      <dgm:spPr/>
    </dgm:pt>
    <dgm:pt modelId="{F166BB01-7434-445D-9C8E-9F3CD55BB259}" type="pres">
      <dgm:prSet presAssocID="{6EB499BF-167C-43AA-9A47-68F793D5A339}" presName="childText" presStyleLbl="revTx" presStyleIdx="2" presStyleCnt="7">
        <dgm:presLayoutVars>
          <dgm:bulletEnabled val="1"/>
        </dgm:presLayoutVars>
      </dgm:prSet>
      <dgm:spPr/>
    </dgm:pt>
    <dgm:pt modelId="{6F179F4E-509C-45FB-9E44-408223D2B107}" type="pres">
      <dgm:prSet presAssocID="{644A79A7-AB18-44D1-9D55-EB90880844DB}" presName="parentText" presStyleLbl="node1" presStyleIdx="3" presStyleCnt="7">
        <dgm:presLayoutVars>
          <dgm:chMax val="0"/>
          <dgm:bulletEnabled val="1"/>
        </dgm:presLayoutVars>
      </dgm:prSet>
      <dgm:spPr/>
    </dgm:pt>
    <dgm:pt modelId="{0F7DF083-051C-4D6C-836C-8A38B237B722}" type="pres">
      <dgm:prSet presAssocID="{644A79A7-AB18-44D1-9D55-EB90880844DB}" presName="childText" presStyleLbl="revTx" presStyleIdx="3" presStyleCnt="7">
        <dgm:presLayoutVars>
          <dgm:bulletEnabled val="1"/>
        </dgm:presLayoutVars>
      </dgm:prSet>
      <dgm:spPr/>
    </dgm:pt>
    <dgm:pt modelId="{7E4344DA-FAEB-4C49-8019-406932B7F3BD}" type="pres">
      <dgm:prSet presAssocID="{8560F9F7-8214-48E8-9D44-61D8DADC33A4}" presName="parentText" presStyleLbl="node1" presStyleIdx="4" presStyleCnt="7">
        <dgm:presLayoutVars>
          <dgm:chMax val="0"/>
          <dgm:bulletEnabled val="1"/>
        </dgm:presLayoutVars>
      </dgm:prSet>
      <dgm:spPr/>
    </dgm:pt>
    <dgm:pt modelId="{42669769-9FE7-4F94-ABB5-6FA7D9A1ADF1}" type="pres">
      <dgm:prSet presAssocID="{8560F9F7-8214-48E8-9D44-61D8DADC33A4}" presName="childText" presStyleLbl="revTx" presStyleIdx="4" presStyleCnt="7">
        <dgm:presLayoutVars>
          <dgm:bulletEnabled val="1"/>
        </dgm:presLayoutVars>
      </dgm:prSet>
      <dgm:spPr/>
    </dgm:pt>
    <dgm:pt modelId="{3382C009-1C11-4707-9C7C-082B6C3DD60F}" type="pres">
      <dgm:prSet presAssocID="{6C83C3F2-ECCA-426A-818D-B0C3E02E48C5}" presName="parentText" presStyleLbl="node1" presStyleIdx="5" presStyleCnt="7">
        <dgm:presLayoutVars>
          <dgm:chMax val="0"/>
          <dgm:bulletEnabled val="1"/>
        </dgm:presLayoutVars>
      </dgm:prSet>
      <dgm:spPr/>
    </dgm:pt>
    <dgm:pt modelId="{BB1701C0-2665-4A61-A5F6-E4ECA482B608}" type="pres">
      <dgm:prSet presAssocID="{6C83C3F2-ECCA-426A-818D-B0C3E02E48C5}" presName="childText" presStyleLbl="revTx" presStyleIdx="5" presStyleCnt="7">
        <dgm:presLayoutVars>
          <dgm:bulletEnabled val="1"/>
        </dgm:presLayoutVars>
      </dgm:prSet>
      <dgm:spPr/>
    </dgm:pt>
    <dgm:pt modelId="{BD2EFAF0-0C71-4C67-84A4-639E74227B8F}" type="pres">
      <dgm:prSet presAssocID="{26D12F0A-90D5-4280-9B2A-D3E04B05CAF5}" presName="parentText" presStyleLbl="node1" presStyleIdx="6" presStyleCnt="7">
        <dgm:presLayoutVars>
          <dgm:chMax val="0"/>
          <dgm:bulletEnabled val="1"/>
        </dgm:presLayoutVars>
      </dgm:prSet>
      <dgm:spPr/>
    </dgm:pt>
    <dgm:pt modelId="{7F43407C-AF1A-4AE6-A434-CF80733EA277}" type="pres">
      <dgm:prSet presAssocID="{26D12F0A-90D5-4280-9B2A-D3E04B05CAF5}" presName="childText" presStyleLbl="revTx" presStyleIdx="6" presStyleCnt="7">
        <dgm:presLayoutVars>
          <dgm:bulletEnabled val="1"/>
        </dgm:presLayoutVars>
      </dgm:prSet>
      <dgm:spPr/>
    </dgm:pt>
  </dgm:ptLst>
  <dgm:cxnLst>
    <dgm:cxn modelId="{8593E405-A766-44DD-985F-D0ADBD0DE0BA}" type="presOf" srcId="{8E2184EE-064C-49C6-B701-346DABBC8CAA}" destId="{46CC6B49-CB39-4A36-BF9F-EDE30C49AE8B}" srcOrd="0" destOrd="0" presId="urn:microsoft.com/office/officeart/2005/8/layout/vList2"/>
    <dgm:cxn modelId="{B3B63E0E-8EBF-4563-A6EA-EB6DA54EC771}" srcId="{26D12F0A-90D5-4280-9B2A-D3E04B05CAF5}" destId="{078618AA-94E2-4EDE-BBB0-1DBCA9E69AE8}" srcOrd="1" destOrd="0" parTransId="{0E7548CE-2210-4E99-965B-E58C21926F72}" sibTransId="{6E36CA33-B084-4DBE-91F8-D258CA3E91DF}"/>
    <dgm:cxn modelId="{A6D03813-B095-4F0A-9C46-74F649AAB91E}" type="presOf" srcId="{FF6BA7AE-36DC-4231-A82F-B139984A49E3}" destId="{0F7DF083-051C-4D6C-836C-8A38B237B722}" srcOrd="0" destOrd="1" presId="urn:microsoft.com/office/officeart/2005/8/layout/vList2"/>
    <dgm:cxn modelId="{BABD9C14-6A92-455C-B7F5-2DF8AA6EB811}" type="presOf" srcId="{7F590745-E9BD-4947-B2B5-7FF3E80241C3}" destId="{42669769-9FE7-4F94-ABB5-6FA7D9A1ADF1}" srcOrd="0" destOrd="1" presId="urn:microsoft.com/office/officeart/2005/8/layout/vList2"/>
    <dgm:cxn modelId="{97747019-776F-443D-939A-CE51F2AFDC5B}" type="presOf" srcId="{26D12F0A-90D5-4280-9B2A-D3E04B05CAF5}" destId="{BD2EFAF0-0C71-4C67-84A4-639E74227B8F}" srcOrd="0" destOrd="0" presId="urn:microsoft.com/office/officeart/2005/8/layout/vList2"/>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51703720-68C4-4E7D-8C52-DF7C90601F22}" srcId="{1A1874C0-A86A-451C-BDE0-F3605B10D889}" destId="{8E2184EE-064C-49C6-B701-346DABBC8CAA}" srcOrd="0" destOrd="0" parTransId="{F8FB5168-A91C-41A4-BA90-2844539036C0}" sibTransId="{7AEC4101-F5CC-4672-96C1-938C54ECD502}"/>
    <dgm:cxn modelId="{E953CE21-769D-4053-A82E-F7260947D520}" type="presOf" srcId="{0D50C75E-D725-4BAF-8130-B83D548244C8}" destId="{BB1701C0-2665-4A61-A5F6-E4ECA482B608}" srcOrd="0" destOrd="0" presId="urn:microsoft.com/office/officeart/2005/8/layout/vList2"/>
    <dgm:cxn modelId="{832D2225-8C88-431B-9C4A-828A3D5B0180}" type="presOf" srcId="{B2702603-4AB4-4D26-82DE-01309CDBF1BA}" destId="{BB1701C0-2665-4A61-A5F6-E4ECA482B608}" srcOrd="0" destOrd="1" presId="urn:microsoft.com/office/officeart/2005/8/layout/vList2"/>
    <dgm:cxn modelId="{82627626-E8F2-42BC-96EF-FEFBED729BDB}" srcId="{1A1874C0-A86A-451C-BDE0-F3605B10D889}" destId="{8560F9F7-8214-48E8-9D44-61D8DADC33A4}" srcOrd="4" destOrd="0" parTransId="{5F91F90B-4150-4246-A823-70050D5F1C30}" sibTransId="{1988840A-15B4-4B97-9F33-DDB3957F6A4F}"/>
    <dgm:cxn modelId="{89024330-56AA-47F8-BBEF-4D14AD255917}" srcId="{1A1874C0-A86A-451C-BDE0-F3605B10D889}" destId="{6C83C3F2-ECCA-426A-818D-B0C3E02E48C5}" srcOrd="5" destOrd="0" parTransId="{1033F95F-9447-4365-ABE0-35C719FFA41C}" sibTransId="{AFED2F0A-14E1-44AF-A532-70ECAA717311}"/>
    <dgm:cxn modelId="{D6BA815F-21FE-44A0-BB69-B7282F1CF4D4}" type="presOf" srcId="{8055E970-7442-4F45-9EFA-68FFF04D15F0}" destId="{0F7DF083-051C-4D6C-836C-8A38B237B722}" srcOrd="0" destOrd="0" presId="urn:microsoft.com/office/officeart/2005/8/layout/vList2"/>
    <dgm:cxn modelId="{9A150242-0130-408A-A455-787127676CD1}" type="presOf" srcId="{AC2A4A8A-BE3E-4FD3-889A-8AD976803EED}" destId="{B6AB776B-3268-4DAF-A0E3-52F2C0DBA03C}" srcOrd="0" destOrd="0" presId="urn:microsoft.com/office/officeart/2005/8/layout/vList2"/>
    <dgm:cxn modelId="{952AFD65-53AD-4458-A986-BAABDB2EF8F9}" srcId="{1A1874C0-A86A-451C-BDE0-F3605B10D889}" destId="{644A79A7-AB18-44D1-9D55-EB90880844DB}" srcOrd="3" destOrd="0" parTransId="{5B4A83CD-256B-49EC-8BAF-AAC28BD5484E}" sibTransId="{65C174D0-B531-4659-BC0D-552D42068B43}"/>
    <dgm:cxn modelId="{9F7B1566-2C83-4995-B57A-824144BDCB74}" type="presOf" srcId="{13099F69-924C-4A13-8765-DE31F9D5AB74}" destId="{F9097A57-19F1-4B6C-9938-2E9CDC21ED41}" srcOrd="0" destOrd="0" presId="urn:microsoft.com/office/officeart/2005/8/layout/vList2"/>
    <dgm:cxn modelId="{9344BC67-FAAC-41F2-9D04-D7F0B3C2C5D8}" srcId="{6C8E754F-7C70-44A1-BDFA-F8B2B150C24D}" destId="{AC2A4A8A-BE3E-4FD3-889A-8AD976803EED}" srcOrd="0" destOrd="0" parTransId="{0EB69609-E366-4F73-A96A-E9AE5BF68D3E}" sibTransId="{0F465387-F91A-4B30-9488-19636785D60C}"/>
    <dgm:cxn modelId="{1055D376-55D7-4AA9-846B-B197A11F1E2E}" srcId="{6EB499BF-167C-43AA-9A47-68F793D5A339}" destId="{5E748D02-58C6-4A17-9129-24D9CE2E965A}" srcOrd="0" destOrd="0" parTransId="{5C7B3ADF-2536-49E9-B23A-D7C717BBE0D7}" sibTransId="{5FB0D4BF-0C7F-4205-9141-C8BAB70D827F}"/>
    <dgm:cxn modelId="{78836B78-5008-4198-B44B-70EEF6F31729}" type="presOf" srcId="{6148C29D-CEF6-4EBB-B798-B1D6455C2A64}" destId="{42669769-9FE7-4F94-ABB5-6FA7D9A1ADF1}" srcOrd="0" destOrd="0" presId="urn:microsoft.com/office/officeart/2005/8/layout/vList2"/>
    <dgm:cxn modelId="{E34F177B-A46D-4247-9967-BDD46C737B20}" type="presOf" srcId="{4AA3CE8E-B458-4C3D-BB81-68069467CE7F}" destId="{B6AB776B-3268-4DAF-A0E3-52F2C0DBA03C}" srcOrd="0" destOrd="1" presId="urn:microsoft.com/office/officeart/2005/8/layout/vList2"/>
    <dgm:cxn modelId="{0F40B280-468E-4226-B622-004FE8F66019}" type="presOf" srcId="{5C8F982A-8CB7-40EE-AAED-8F139C46A374}" destId="{F9097A57-19F1-4B6C-9938-2E9CDC21ED41}" srcOrd="0" destOrd="1" presId="urn:microsoft.com/office/officeart/2005/8/layout/vList2"/>
    <dgm:cxn modelId="{25AE9987-A92E-4754-8907-D16BA3DB7066}" type="presOf" srcId="{1A1874C0-A86A-451C-BDE0-F3605B10D889}" destId="{CC171C30-E071-436A-B194-A60085B24376}" srcOrd="0" destOrd="0" presId="urn:microsoft.com/office/officeart/2005/8/layout/vList2"/>
    <dgm:cxn modelId="{EDB21F88-5537-4358-ADE1-6F6A7EAEA89D}" type="presOf" srcId="{6C8E754F-7C70-44A1-BDFA-F8B2B150C24D}" destId="{F8A924BC-D90E-4213-AFF1-781F16C7181E}" srcOrd="0" destOrd="0" presId="urn:microsoft.com/office/officeart/2005/8/layout/vList2"/>
    <dgm:cxn modelId="{3F133A8A-C01D-4D56-A458-ABBA67969C75}" type="presOf" srcId="{078618AA-94E2-4EDE-BBB0-1DBCA9E69AE8}" destId="{7F43407C-AF1A-4AE6-A434-CF80733EA277}" srcOrd="0" destOrd="1" presId="urn:microsoft.com/office/officeart/2005/8/layout/vList2"/>
    <dgm:cxn modelId="{0CA6208C-F18E-4843-AE9B-3A2FB916F9C7}" type="presOf" srcId="{5E748D02-58C6-4A17-9129-24D9CE2E965A}" destId="{F166BB01-7434-445D-9C8E-9F3CD55BB259}" srcOrd="0" destOrd="0" presId="urn:microsoft.com/office/officeart/2005/8/layout/vList2"/>
    <dgm:cxn modelId="{5BB5D28C-2C87-4BA4-AA5B-70DF9B5BECE9}" type="presOf" srcId="{6EB499BF-167C-43AA-9A47-68F793D5A339}" destId="{249931AB-8B0F-42C8-8CF0-6576F6DA901B}" srcOrd="0" destOrd="0" presId="urn:microsoft.com/office/officeart/2005/8/layout/vList2"/>
    <dgm:cxn modelId="{33C9C793-B21A-4866-9B6A-F4A96C209B97}" srcId="{8E2184EE-064C-49C6-B701-346DABBC8CAA}" destId="{5C8F982A-8CB7-40EE-AAED-8F139C46A374}" srcOrd="1" destOrd="0" parTransId="{02360CAE-E9DE-4FDE-BD08-13EFD0EB8467}" sibTransId="{AFDC9CAE-564A-4C2B-A4AC-731265979B10}"/>
    <dgm:cxn modelId="{29802198-CAB3-46B5-B875-D88762A4805F}" type="presOf" srcId="{6EF2600C-3136-4E90-81D4-8C7A3C2426CB}" destId="{F166BB01-7434-445D-9C8E-9F3CD55BB259}" srcOrd="0" destOrd="1" presId="urn:microsoft.com/office/officeart/2005/8/layout/vList2"/>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93ECDCB2-9FFD-4D97-870F-673738A931C4}" srcId="{8560F9F7-8214-48E8-9D44-61D8DADC33A4}" destId="{7F590745-E9BD-4947-B2B5-7FF3E80241C3}" srcOrd="1" destOrd="0" parTransId="{67A27D98-45F2-46A7-B9D8-D9B9F96D6F97}" sibTransId="{341D9A9A-F261-4629-B4F7-8170D5FC569F}"/>
    <dgm:cxn modelId="{385906B4-63CD-4D09-AD46-9295006C5166}" type="presOf" srcId="{6C83C3F2-ECCA-426A-818D-B0C3E02E48C5}" destId="{3382C009-1C11-4707-9C7C-082B6C3DD60F}" srcOrd="0" destOrd="0" presId="urn:microsoft.com/office/officeart/2005/8/layout/vList2"/>
    <dgm:cxn modelId="{29FEA1B5-FDE1-4738-BF5D-86BE13140D1B}" srcId="{644A79A7-AB18-44D1-9D55-EB90880844DB}" destId="{FF6BA7AE-36DC-4231-A82F-B139984A49E3}" srcOrd="1" destOrd="0" parTransId="{B1E704F2-A298-464D-85D6-EF14EBC681F7}" sibTransId="{CE6EB8A4-8A8D-42DE-8EA6-87453E60F3DB}"/>
    <dgm:cxn modelId="{E72275BF-5FB4-415A-96C7-A8251C9B5165}" srcId="{26D12F0A-90D5-4280-9B2A-D3E04B05CAF5}" destId="{916FEE33-8962-453D-AAB9-DBE71B4B887A}" srcOrd="0" destOrd="0" parTransId="{3667DCEE-3572-427D-8316-FF981BEAC7F3}" sibTransId="{5923EC0E-6192-47A2-8247-E7D1D4C08FA2}"/>
    <dgm:cxn modelId="{D7EC47C1-510F-4D69-925D-4A622FD79CFD}" type="presOf" srcId="{916FEE33-8962-453D-AAB9-DBE71B4B887A}" destId="{7F43407C-AF1A-4AE6-A434-CF80733EA277}" srcOrd="0" destOrd="0" presId="urn:microsoft.com/office/officeart/2005/8/layout/vList2"/>
    <dgm:cxn modelId="{EF4B5DD1-0269-44D6-A3DE-CCFF97DE9EBF}" type="presOf" srcId="{8560F9F7-8214-48E8-9D44-61D8DADC33A4}" destId="{7E4344DA-FAEB-4C49-8019-406932B7F3BD}" srcOrd="0" destOrd="0" presId="urn:microsoft.com/office/officeart/2005/8/layout/vList2"/>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7D6825EE-C4EE-4604-9D8C-CCD63CC1082A}" srcId="{8560F9F7-8214-48E8-9D44-61D8DADC33A4}" destId="{6148C29D-CEF6-4EBB-B798-B1D6455C2A64}" srcOrd="0" destOrd="0" parTransId="{978E2142-1DB7-46C6-BEA7-4886E32A067D}" sibTransId="{8F8E0739-40D9-40E6-AEA8-7B676EDFA041}"/>
    <dgm:cxn modelId="{532E8CF0-9007-4477-928F-4E123C47A465}" type="presOf" srcId="{644A79A7-AB18-44D1-9D55-EB90880844DB}" destId="{6F179F4E-509C-45FB-9E44-408223D2B107}" srcOrd="0" destOrd="0" presId="urn:microsoft.com/office/officeart/2005/8/layout/vList2"/>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6" destOrd="0" parTransId="{CA404DE2-6A41-4EBD-B60C-1326404DE088}" sibTransId="{00EDD39D-DAD5-4093-B571-F9F5C469C262}"/>
    <dgm:cxn modelId="{F8A63B7A-6233-4F92-9BC7-9CB87D854B41}" type="presParOf" srcId="{CC171C30-E071-436A-B194-A60085B24376}" destId="{46CC6B49-CB39-4A36-BF9F-EDE30C49AE8B}" srcOrd="0" destOrd="0" presId="urn:microsoft.com/office/officeart/2005/8/layout/vList2"/>
    <dgm:cxn modelId="{667A790D-5390-4664-A5B1-52EC74457D63}" type="presParOf" srcId="{CC171C30-E071-436A-B194-A60085B24376}" destId="{F9097A57-19F1-4B6C-9938-2E9CDC21ED41}" srcOrd="1" destOrd="0" presId="urn:microsoft.com/office/officeart/2005/8/layout/vList2"/>
    <dgm:cxn modelId="{71014504-D29A-4FF8-ABDB-952761D3EBF7}" type="presParOf" srcId="{CC171C30-E071-436A-B194-A60085B24376}" destId="{F8A924BC-D90E-4213-AFF1-781F16C7181E}" srcOrd="2" destOrd="0" presId="urn:microsoft.com/office/officeart/2005/8/layout/vList2"/>
    <dgm:cxn modelId="{5CCBAF73-74CF-4B2F-BA87-F27EC1F97787}" type="presParOf" srcId="{CC171C30-E071-436A-B194-A60085B24376}" destId="{B6AB776B-3268-4DAF-A0E3-52F2C0DBA03C}" srcOrd="3" destOrd="0" presId="urn:microsoft.com/office/officeart/2005/8/layout/vList2"/>
    <dgm:cxn modelId="{1A2004EF-8649-439D-AE3D-EEEB0D1A4646}" type="presParOf" srcId="{CC171C30-E071-436A-B194-A60085B24376}" destId="{249931AB-8B0F-42C8-8CF0-6576F6DA901B}" srcOrd="4" destOrd="0" presId="urn:microsoft.com/office/officeart/2005/8/layout/vList2"/>
    <dgm:cxn modelId="{C96D9C89-C81F-4A93-B93C-DF7C505C5250}" type="presParOf" srcId="{CC171C30-E071-436A-B194-A60085B24376}" destId="{F166BB01-7434-445D-9C8E-9F3CD55BB259}" srcOrd="5" destOrd="0" presId="urn:microsoft.com/office/officeart/2005/8/layout/vList2"/>
    <dgm:cxn modelId="{474A5F68-EAB4-4E69-8505-1A9A75C0E413}" type="presParOf" srcId="{CC171C30-E071-436A-B194-A60085B24376}" destId="{6F179F4E-509C-45FB-9E44-408223D2B107}" srcOrd="6" destOrd="0" presId="urn:microsoft.com/office/officeart/2005/8/layout/vList2"/>
    <dgm:cxn modelId="{353D76F3-C951-41EB-A3C1-F2F5BF647ED7}" type="presParOf" srcId="{CC171C30-E071-436A-B194-A60085B24376}" destId="{0F7DF083-051C-4D6C-836C-8A38B237B722}" srcOrd="7" destOrd="0" presId="urn:microsoft.com/office/officeart/2005/8/layout/vList2"/>
    <dgm:cxn modelId="{4144C2CB-6575-4B65-AEC8-DAAA6F983B88}" type="presParOf" srcId="{CC171C30-E071-436A-B194-A60085B24376}" destId="{7E4344DA-FAEB-4C49-8019-406932B7F3BD}" srcOrd="8" destOrd="0" presId="urn:microsoft.com/office/officeart/2005/8/layout/vList2"/>
    <dgm:cxn modelId="{1DBCF93C-40CA-4C5A-BE23-8A39E2D0E5A5}" type="presParOf" srcId="{CC171C30-E071-436A-B194-A60085B24376}" destId="{42669769-9FE7-4F94-ABB5-6FA7D9A1ADF1}" srcOrd="9" destOrd="0" presId="urn:microsoft.com/office/officeart/2005/8/layout/vList2"/>
    <dgm:cxn modelId="{6731612F-0ABC-4D21-80D6-5AC89ACA400C}" type="presParOf" srcId="{CC171C30-E071-436A-B194-A60085B24376}" destId="{3382C009-1C11-4707-9C7C-082B6C3DD60F}" srcOrd="10" destOrd="0" presId="urn:microsoft.com/office/officeart/2005/8/layout/vList2"/>
    <dgm:cxn modelId="{25E095C1-C150-41F1-9ACB-CA2E38B72442}" type="presParOf" srcId="{CC171C30-E071-436A-B194-A60085B24376}" destId="{BB1701C0-2665-4A61-A5F6-E4ECA482B608}" srcOrd="11" destOrd="0" presId="urn:microsoft.com/office/officeart/2005/8/layout/vList2"/>
    <dgm:cxn modelId="{B2D62C92-7FA3-4982-B3F2-68F0E550E3DB}" type="presParOf" srcId="{CC171C30-E071-436A-B194-A60085B24376}" destId="{BD2EFAF0-0C71-4C67-84A4-639E74227B8F}" srcOrd="12" destOrd="0" presId="urn:microsoft.com/office/officeart/2005/8/layout/vList2"/>
    <dgm:cxn modelId="{0540CB99-E4F0-46C2-AEF6-CF8CE8432C00}" type="presParOf" srcId="{CC171C30-E071-436A-B194-A60085B24376}" destId="{7F43407C-AF1A-4AE6-A434-CF80733EA277}" srcOrd="1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a:t>Provide detailed insights into user behavior and content performance.</a:t>
          </a:r>
          <a:endParaRPr lang="en-US"/>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224B8-D98A-4F43-9494-B949216A152F}">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15486-DD85-48CC-A003-8405CC167ACC}">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B9E284-E615-45B1-B740-3EDA82F8E382}">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Existing solutions lack effective search capabilities, resulting in irrelevant keyword-based searches.</a:t>
          </a:r>
          <a:endParaRPr lang="en-US" sz="1500" kern="1200"/>
        </a:p>
      </dsp:txBody>
      <dsp:txXfrm>
        <a:off x="1016493" y="1736"/>
        <a:ext cx="3679331" cy="880080"/>
      </dsp:txXfrm>
    </dsp:sp>
    <dsp:sp modelId="{7D5D7070-7716-4D1E-A258-D1C2E58A06A1}">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6ACC6-D0DA-4D9D-B2C4-D16D381CBDCF}">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CBC9B9-1645-4E94-BA71-D9E5C5E9F8E0}">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This market gap offers an opportunity for knowledge-sharing platforms with graph databases and tagging techniques.</a:t>
          </a:r>
          <a:endParaRPr lang="en-US" sz="1500" kern="1200"/>
        </a:p>
      </dsp:txBody>
      <dsp:txXfrm>
        <a:off x="1016493" y="1101837"/>
        <a:ext cx="3679331" cy="880080"/>
      </dsp:txXfrm>
    </dsp:sp>
    <dsp:sp modelId="{9F73BC1A-1B97-4629-97C4-6FE6B8E360C4}">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DD274-73A8-4F4B-AD70-2F4B28BF8E41}">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DB71B-8202-4C7D-A657-A1068296C86F}">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Graph databases enable complex data relationships, suggesting relevant information.</a:t>
          </a:r>
          <a:endParaRPr lang="en-US" sz="1500" kern="1200"/>
        </a:p>
      </dsp:txBody>
      <dsp:txXfrm>
        <a:off x="1016493" y="2201938"/>
        <a:ext cx="3679331" cy="880080"/>
      </dsp:txXfrm>
    </dsp:sp>
    <dsp:sp modelId="{399A8BD4-1740-44E4-B07D-2BACA8E55516}">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5873-37F8-425F-AE3E-99EBECA976E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832CFB-A1C0-4C8F-8250-E7F436822ED9}">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Tagging improves search results, enhances knowledge organization, and supports decision-making.</a:t>
          </a:r>
          <a:endParaRPr lang="en-US" sz="1500" kern="1200"/>
        </a:p>
      </dsp:txBody>
      <dsp:txXfrm>
        <a:off x="1016493" y="3302038"/>
        <a:ext cx="3679331" cy="88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5190D-50E5-40BA-9A67-59E425FD51B5}">
      <dsp:nvSpPr>
        <dsp:cNvPr id="0" name=""/>
        <dsp:cNvSpPr/>
      </dsp:nvSpPr>
      <dsp:spPr>
        <a:xfrm>
          <a:off x="939165" y="1981"/>
          <a:ext cx="3756660" cy="496424"/>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Foster active engagement and collaboration among employees through a user-friendly platform.</a:t>
          </a:r>
        </a:p>
      </dsp:txBody>
      <dsp:txXfrm>
        <a:off x="939165" y="1981"/>
        <a:ext cx="3756660" cy="496424"/>
      </dsp:txXfrm>
    </dsp:sp>
    <dsp:sp modelId="{545C7537-F58F-4029-BA35-99D395320C48}">
      <dsp:nvSpPr>
        <dsp:cNvPr id="0" name=""/>
        <dsp:cNvSpPr/>
      </dsp:nvSpPr>
      <dsp:spPr>
        <a:xfrm>
          <a:off x="0" y="1981"/>
          <a:ext cx="939165" cy="496424"/>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Foster</a:t>
          </a:r>
        </a:p>
      </dsp:txBody>
      <dsp:txXfrm>
        <a:off x="0" y="1981"/>
        <a:ext cx="939165" cy="496424"/>
      </dsp:txXfrm>
    </dsp:sp>
    <dsp:sp modelId="{3DF545F5-E75F-44AA-A46F-5C4BA8DBE911}">
      <dsp:nvSpPr>
        <dsp:cNvPr id="0" name=""/>
        <dsp:cNvSpPr/>
      </dsp:nvSpPr>
      <dsp:spPr>
        <a:xfrm>
          <a:off x="939165" y="528191"/>
          <a:ext cx="3756660" cy="496424"/>
        </a:xfrm>
        <a:prstGeom prst="rect">
          <a:avLst/>
        </a:prstGeom>
        <a:solidFill>
          <a:schemeClr val="accent2">
            <a:tint val="40000"/>
            <a:alpha val="90000"/>
            <a:hueOff val="755984"/>
            <a:satOff val="-772"/>
            <a:lumOff val="-275"/>
            <a:alphaOff val="0"/>
          </a:schemeClr>
        </a:solidFill>
        <a:ln w="9525" cap="flat" cmpd="sng" algn="ctr">
          <a:solidFill>
            <a:schemeClr val="accent2">
              <a:tint val="40000"/>
              <a:alpha val="90000"/>
              <a:hueOff val="755984"/>
              <a:satOff val="-772"/>
              <a:lumOff val="-27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Cultivate transparency and knowledge sharing by facilitating easy access to relevant information and resources.</a:t>
          </a:r>
        </a:p>
      </dsp:txBody>
      <dsp:txXfrm>
        <a:off x="939165" y="528191"/>
        <a:ext cx="3756660" cy="496424"/>
      </dsp:txXfrm>
    </dsp:sp>
    <dsp:sp modelId="{D4B8AA13-3110-4819-A8C3-0E4C352305C7}">
      <dsp:nvSpPr>
        <dsp:cNvPr id="0" name=""/>
        <dsp:cNvSpPr/>
      </dsp:nvSpPr>
      <dsp:spPr>
        <a:xfrm>
          <a:off x="0" y="528191"/>
          <a:ext cx="939165" cy="496424"/>
        </a:xfrm>
        <a:prstGeom prst="rect">
          <a:avLst/>
        </a:prstGeom>
        <a:gradFill rotWithShape="0">
          <a:gsLst>
            <a:gs pos="0">
              <a:schemeClr val="accent2">
                <a:hueOff val="791760"/>
                <a:satOff val="-136"/>
                <a:lumOff val="-1401"/>
                <a:alphaOff val="0"/>
                <a:tint val="94000"/>
                <a:satMod val="103000"/>
                <a:lumMod val="102000"/>
              </a:schemeClr>
            </a:gs>
            <a:gs pos="50000">
              <a:schemeClr val="accent2">
                <a:hueOff val="791760"/>
                <a:satOff val="-136"/>
                <a:lumOff val="-1401"/>
                <a:alphaOff val="0"/>
                <a:shade val="100000"/>
                <a:satMod val="110000"/>
                <a:lumMod val="100000"/>
              </a:schemeClr>
            </a:gs>
            <a:gs pos="100000">
              <a:schemeClr val="accent2">
                <a:hueOff val="791760"/>
                <a:satOff val="-136"/>
                <a:lumOff val="-1401"/>
                <a:alphaOff val="0"/>
                <a:shade val="78000"/>
                <a:satMod val="120000"/>
                <a:lumMod val="99000"/>
              </a:schemeClr>
            </a:gs>
          </a:gsLst>
          <a:lin ang="5400000" scaled="0"/>
        </a:gradFill>
        <a:ln w="9525" cap="flat" cmpd="sng" algn="ctr">
          <a:solidFill>
            <a:schemeClr val="accent2">
              <a:hueOff val="791760"/>
              <a:satOff val="-136"/>
              <a:lumOff val="-140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Cultivate</a:t>
          </a:r>
        </a:p>
      </dsp:txBody>
      <dsp:txXfrm>
        <a:off x="0" y="528191"/>
        <a:ext cx="939165" cy="496424"/>
      </dsp:txXfrm>
    </dsp:sp>
    <dsp:sp modelId="{0B08BF3E-5893-4470-9399-E8DA78E51DAA}">
      <dsp:nvSpPr>
        <dsp:cNvPr id="0" name=""/>
        <dsp:cNvSpPr/>
      </dsp:nvSpPr>
      <dsp:spPr>
        <a:xfrm>
          <a:off x="939165" y="1054401"/>
          <a:ext cx="3756660" cy="496424"/>
        </a:xfrm>
        <a:prstGeom prst="rect">
          <a:avLst/>
        </a:prstGeom>
        <a:solidFill>
          <a:schemeClr val="accent2">
            <a:tint val="40000"/>
            <a:alpha val="90000"/>
            <a:hueOff val="1511967"/>
            <a:satOff val="-1545"/>
            <a:lumOff val="-550"/>
            <a:alphaOff val="0"/>
          </a:schemeClr>
        </a:solidFill>
        <a:ln w="9525" cap="flat" cmpd="sng" algn="ctr">
          <a:solidFill>
            <a:schemeClr val="accent2">
              <a:tint val="40000"/>
              <a:alpha val="90000"/>
              <a:hueOff val="1511967"/>
              <a:satOff val="-1545"/>
              <a:lumOff val="-55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Break down departmental barriers and encourage cross-functional collaboration via a centralized knowledge-sharing hub.</a:t>
          </a:r>
        </a:p>
      </dsp:txBody>
      <dsp:txXfrm>
        <a:off x="939165" y="1054401"/>
        <a:ext cx="3756660" cy="496424"/>
      </dsp:txXfrm>
    </dsp:sp>
    <dsp:sp modelId="{C5F87985-6871-42C7-B062-ECCB2D7F8996}">
      <dsp:nvSpPr>
        <dsp:cNvPr id="0" name=""/>
        <dsp:cNvSpPr/>
      </dsp:nvSpPr>
      <dsp:spPr>
        <a:xfrm>
          <a:off x="0" y="1054401"/>
          <a:ext cx="939165" cy="496424"/>
        </a:xfrm>
        <a:prstGeom prst="rect">
          <a:avLst/>
        </a:prstGeom>
        <a:gradFill rotWithShape="0">
          <a:gsLst>
            <a:gs pos="0">
              <a:schemeClr val="accent2">
                <a:hueOff val="1583520"/>
                <a:satOff val="-272"/>
                <a:lumOff val="-2801"/>
                <a:alphaOff val="0"/>
                <a:tint val="94000"/>
                <a:satMod val="103000"/>
                <a:lumMod val="102000"/>
              </a:schemeClr>
            </a:gs>
            <a:gs pos="50000">
              <a:schemeClr val="accent2">
                <a:hueOff val="1583520"/>
                <a:satOff val="-272"/>
                <a:lumOff val="-2801"/>
                <a:alphaOff val="0"/>
                <a:shade val="100000"/>
                <a:satMod val="110000"/>
                <a:lumMod val="100000"/>
              </a:schemeClr>
            </a:gs>
            <a:gs pos="100000">
              <a:schemeClr val="accent2">
                <a:hueOff val="1583520"/>
                <a:satOff val="-272"/>
                <a:lumOff val="-2801"/>
                <a:alphaOff val="0"/>
                <a:shade val="78000"/>
                <a:satMod val="120000"/>
                <a:lumMod val="99000"/>
              </a:schemeClr>
            </a:gs>
          </a:gsLst>
          <a:lin ang="5400000" scaled="0"/>
        </a:gradFill>
        <a:ln w="9525" cap="flat" cmpd="sng" algn="ctr">
          <a:solidFill>
            <a:schemeClr val="accent2">
              <a:hueOff val="1583520"/>
              <a:satOff val="-272"/>
              <a:lumOff val="-280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Break down</a:t>
          </a:r>
        </a:p>
      </dsp:txBody>
      <dsp:txXfrm>
        <a:off x="0" y="1054401"/>
        <a:ext cx="939165" cy="496424"/>
      </dsp:txXfrm>
    </dsp:sp>
    <dsp:sp modelId="{A3A3A058-8969-4744-94EE-EED33079C697}">
      <dsp:nvSpPr>
        <dsp:cNvPr id="0" name=""/>
        <dsp:cNvSpPr/>
      </dsp:nvSpPr>
      <dsp:spPr>
        <a:xfrm>
          <a:off x="939165" y="1580610"/>
          <a:ext cx="3756660" cy="496424"/>
        </a:xfrm>
        <a:prstGeom prst="rect">
          <a:avLst/>
        </a:prstGeom>
        <a:solidFill>
          <a:schemeClr val="accent2">
            <a:tint val="40000"/>
            <a:alpha val="90000"/>
            <a:hueOff val="2267951"/>
            <a:satOff val="-2317"/>
            <a:lumOff val="-825"/>
            <a:alphaOff val="0"/>
          </a:schemeClr>
        </a:solidFill>
        <a:ln w="9525" cap="flat" cmpd="sng" algn="ctr">
          <a:solidFill>
            <a:schemeClr val="accent2">
              <a:tint val="40000"/>
              <a:alpha val="90000"/>
              <a:hueOff val="2267951"/>
              <a:satOff val="-2317"/>
              <a:lumOff val="-8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Enhance internal communication efficiency with real-time feedback and discussion capabilities.</a:t>
          </a:r>
        </a:p>
      </dsp:txBody>
      <dsp:txXfrm>
        <a:off x="939165" y="1580610"/>
        <a:ext cx="3756660" cy="496424"/>
      </dsp:txXfrm>
    </dsp:sp>
    <dsp:sp modelId="{2403B71D-89F8-4608-A7CC-A5ACAF368584}">
      <dsp:nvSpPr>
        <dsp:cNvPr id="0" name=""/>
        <dsp:cNvSpPr/>
      </dsp:nvSpPr>
      <dsp:spPr>
        <a:xfrm>
          <a:off x="0" y="1580610"/>
          <a:ext cx="939165" cy="496424"/>
        </a:xfrm>
        <a:prstGeom prst="rect">
          <a:avLst/>
        </a:prstGeom>
        <a:gradFill rotWithShape="0">
          <a:gsLst>
            <a:gs pos="0">
              <a:schemeClr val="accent2">
                <a:hueOff val="2375279"/>
                <a:satOff val="-408"/>
                <a:lumOff val="-4202"/>
                <a:alphaOff val="0"/>
                <a:tint val="94000"/>
                <a:satMod val="103000"/>
                <a:lumMod val="102000"/>
              </a:schemeClr>
            </a:gs>
            <a:gs pos="50000">
              <a:schemeClr val="accent2">
                <a:hueOff val="2375279"/>
                <a:satOff val="-408"/>
                <a:lumOff val="-4202"/>
                <a:alphaOff val="0"/>
                <a:shade val="100000"/>
                <a:satMod val="110000"/>
                <a:lumMod val="100000"/>
              </a:schemeClr>
            </a:gs>
            <a:gs pos="100000">
              <a:schemeClr val="accent2">
                <a:hueOff val="2375279"/>
                <a:satOff val="-408"/>
                <a:lumOff val="-4202"/>
                <a:alphaOff val="0"/>
                <a:shade val="78000"/>
                <a:satMod val="120000"/>
                <a:lumMod val="99000"/>
              </a:schemeClr>
            </a:gs>
          </a:gsLst>
          <a:lin ang="5400000" scaled="0"/>
        </a:gradFill>
        <a:ln w="9525" cap="flat" cmpd="sng" algn="ctr">
          <a:solidFill>
            <a:schemeClr val="accent2">
              <a:hueOff val="2375279"/>
              <a:satOff val="-408"/>
              <a:lumOff val="-420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Enhance</a:t>
          </a:r>
        </a:p>
      </dsp:txBody>
      <dsp:txXfrm>
        <a:off x="0" y="1580610"/>
        <a:ext cx="939165" cy="496424"/>
      </dsp:txXfrm>
    </dsp:sp>
    <dsp:sp modelId="{C3A55978-154C-4E4C-9D9C-9633ED84FD49}">
      <dsp:nvSpPr>
        <dsp:cNvPr id="0" name=""/>
        <dsp:cNvSpPr/>
      </dsp:nvSpPr>
      <dsp:spPr>
        <a:xfrm>
          <a:off x="939165" y="2106820"/>
          <a:ext cx="3756660" cy="496424"/>
        </a:xfrm>
        <a:prstGeom prst="rect">
          <a:avLst/>
        </a:prstGeom>
        <a:solidFill>
          <a:schemeClr val="accent2">
            <a:tint val="40000"/>
            <a:alpha val="90000"/>
            <a:hueOff val="3023934"/>
            <a:satOff val="-3089"/>
            <a:lumOff val="-1100"/>
            <a:alphaOff val="0"/>
          </a:schemeClr>
        </a:solidFill>
        <a:ln w="9525" cap="flat" cmpd="sng" algn="ctr">
          <a:solidFill>
            <a:schemeClr val="accent2">
              <a:tint val="40000"/>
              <a:alpha val="90000"/>
              <a:hueOff val="3023934"/>
              <a:satOff val="-3089"/>
              <a:lumOff val="-110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Boost productivity by providing employees access to a diverse range of resources and expertise.</a:t>
          </a:r>
        </a:p>
      </dsp:txBody>
      <dsp:txXfrm>
        <a:off x="939165" y="2106820"/>
        <a:ext cx="3756660" cy="496424"/>
      </dsp:txXfrm>
    </dsp:sp>
    <dsp:sp modelId="{D9C78815-30D1-463D-AA3F-249D77A1D697}">
      <dsp:nvSpPr>
        <dsp:cNvPr id="0" name=""/>
        <dsp:cNvSpPr/>
      </dsp:nvSpPr>
      <dsp:spPr>
        <a:xfrm>
          <a:off x="0" y="2106820"/>
          <a:ext cx="939165" cy="496424"/>
        </a:xfrm>
        <a:prstGeom prst="rect">
          <a:avLst/>
        </a:prstGeom>
        <a:gradFill rotWithShape="0">
          <a:gsLst>
            <a:gs pos="0">
              <a:schemeClr val="accent2">
                <a:hueOff val="3167039"/>
                <a:satOff val="-545"/>
                <a:lumOff val="-5602"/>
                <a:alphaOff val="0"/>
                <a:tint val="94000"/>
                <a:satMod val="103000"/>
                <a:lumMod val="102000"/>
              </a:schemeClr>
            </a:gs>
            <a:gs pos="50000">
              <a:schemeClr val="accent2">
                <a:hueOff val="3167039"/>
                <a:satOff val="-545"/>
                <a:lumOff val="-5602"/>
                <a:alphaOff val="0"/>
                <a:shade val="100000"/>
                <a:satMod val="110000"/>
                <a:lumMod val="100000"/>
              </a:schemeClr>
            </a:gs>
            <a:gs pos="100000">
              <a:schemeClr val="accent2">
                <a:hueOff val="3167039"/>
                <a:satOff val="-545"/>
                <a:lumOff val="-5602"/>
                <a:alphaOff val="0"/>
                <a:shade val="78000"/>
                <a:satMod val="120000"/>
                <a:lumMod val="99000"/>
              </a:schemeClr>
            </a:gs>
          </a:gsLst>
          <a:lin ang="5400000" scaled="0"/>
        </a:gradFill>
        <a:ln w="9525" cap="flat" cmpd="sng" algn="ctr">
          <a:solidFill>
            <a:schemeClr val="accent2">
              <a:hueOff val="3167039"/>
              <a:satOff val="-545"/>
              <a:lumOff val="-560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Boost</a:t>
          </a:r>
        </a:p>
      </dsp:txBody>
      <dsp:txXfrm>
        <a:off x="0" y="2106820"/>
        <a:ext cx="939165" cy="496424"/>
      </dsp:txXfrm>
    </dsp:sp>
    <dsp:sp modelId="{59F4391E-892F-433F-8B41-201A6F0FF58B}">
      <dsp:nvSpPr>
        <dsp:cNvPr id="0" name=""/>
        <dsp:cNvSpPr/>
      </dsp:nvSpPr>
      <dsp:spPr>
        <a:xfrm>
          <a:off x="939165" y="2633030"/>
          <a:ext cx="3756660" cy="496424"/>
        </a:xfrm>
        <a:prstGeom prst="rect">
          <a:avLst/>
        </a:prstGeom>
        <a:solidFill>
          <a:schemeClr val="accent2">
            <a:tint val="40000"/>
            <a:alpha val="90000"/>
            <a:hueOff val="3779918"/>
            <a:satOff val="-3861"/>
            <a:lumOff val="-1375"/>
            <a:alphaOff val="0"/>
          </a:schemeClr>
        </a:solidFill>
        <a:ln w="9525" cap="flat" cmpd="sng" algn="ctr">
          <a:solidFill>
            <a:schemeClr val="accent2">
              <a:tint val="40000"/>
              <a:alpha val="90000"/>
              <a:hueOff val="3779918"/>
              <a:satOff val="-3861"/>
              <a:lumOff val="-137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Ensure platform security and compliance with data privacy regulations.</a:t>
          </a:r>
        </a:p>
      </dsp:txBody>
      <dsp:txXfrm>
        <a:off x="939165" y="2633030"/>
        <a:ext cx="3756660" cy="496424"/>
      </dsp:txXfrm>
    </dsp:sp>
    <dsp:sp modelId="{D66AAD47-3A75-470E-9D2A-01993FE5E64C}">
      <dsp:nvSpPr>
        <dsp:cNvPr id="0" name=""/>
        <dsp:cNvSpPr/>
      </dsp:nvSpPr>
      <dsp:spPr>
        <a:xfrm>
          <a:off x="0" y="2633030"/>
          <a:ext cx="939165" cy="496424"/>
        </a:xfrm>
        <a:prstGeom prst="rect">
          <a:avLst/>
        </a:prstGeom>
        <a:gradFill rotWithShape="0">
          <a:gsLst>
            <a:gs pos="0">
              <a:schemeClr val="accent2">
                <a:hueOff val="3958799"/>
                <a:satOff val="-681"/>
                <a:lumOff val="-7003"/>
                <a:alphaOff val="0"/>
                <a:tint val="94000"/>
                <a:satMod val="103000"/>
                <a:lumMod val="102000"/>
              </a:schemeClr>
            </a:gs>
            <a:gs pos="50000">
              <a:schemeClr val="accent2">
                <a:hueOff val="3958799"/>
                <a:satOff val="-681"/>
                <a:lumOff val="-7003"/>
                <a:alphaOff val="0"/>
                <a:shade val="100000"/>
                <a:satMod val="110000"/>
                <a:lumMod val="100000"/>
              </a:schemeClr>
            </a:gs>
            <a:gs pos="100000">
              <a:schemeClr val="accent2">
                <a:hueOff val="3958799"/>
                <a:satOff val="-681"/>
                <a:lumOff val="-7003"/>
                <a:alphaOff val="0"/>
                <a:shade val="78000"/>
                <a:satMod val="120000"/>
                <a:lumMod val="99000"/>
              </a:schemeClr>
            </a:gs>
          </a:gsLst>
          <a:lin ang="5400000" scaled="0"/>
        </a:gradFill>
        <a:ln w="9525" cap="flat" cmpd="sng" algn="ctr">
          <a:solidFill>
            <a:schemeClr val="accent2">
              <a:hueOff val="3958799"/>
              <a:satOff val="-681"/>
              <a:lumOff val="-7003"/>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Ensure</a:t>
          </a:r>
        </a:p>
      </dsp:txBody>
      <dsp:txXfrm>
        <a:off x="0" y="2633030"/>
        <a:ext cx="939165" cy="496424"/>
      </dsp:txXfrm>
    </dsp:sp>
    <dsp:sp modelId="{F1060842-3F44-4EFF-BC22-6F50F3E108B0}">
      <dsp:nvSpPr>
        <dsp:cNvPr id="0" name=""/>
        <dsp:cNvSpPr/>
      </dsp:nvSpPr>
      <dsp:spPr>
        <a:xfrm>
          <a:off x="939165" y="3159240"/>
          <a:ext cx="3756660" cy="496424"/>
        </a:xfrm>
        <a:prstGeom prst="rect">
          <a:avLst/>
        </a:prstGeom>
        <a:solidFill>
          <a:schemeClr val="accent2">
            <a:tint val="40000"/>
            <a:alpha val="90000"/>
            <a:hueOff val="4535901"/>
            <a:satOff val="-4634"/>
            <a:lumOff val="-1650"/>
            <a:alphaOff val="0"/>
          </a:schemeClr>
        </a:solidFill>
        <a:ln w="9525" cap="flat" cmpd="sng" algn="ctr">
          <a:solidFill>
            <a:schemeClr val="accent2">
              <a:tint val="40000"/>
              <a:alpha val="90000"/>
              <a:hueOff val="4535901"/>
              <a:satOff val="-4634"/>
              <a:lumOff val="-165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Seamlessly integrate the platform with existing systems and workflows.</a:t>
          </a:r>
        </a:p>
      </dsp:txBody>
      <dsp:txXfrm>
        <a:off x="939165" y="3159240"/>
        <a:ext cx="3756660" cy="496424"/>
      </dsp:txXfrm>
    </dsp:sp>
    <dsp:sp modelId="{DF53E9AA-6F49-4149-87FB-FBB023AD1F5F}">
      <dsp:nvSpPr>
        <dsp:cNvPr id="0" name=""/>
        <dsp:cNvSpPr/>
      </dsp:nvSpPr>
      <dsp:spPr>
        <a:xfrm>
          <a:off x="0" y="3159240"/>
          <a:ext cx="939165" cy="496424"/>
        </a:xfrm>
        <a:prstGeom prst="rect">
          <a:avLst/>
        </a:prstGeom>
        <a:gradFill rotWithShape="0">
          <a:gsLst>
            <a:gs pos="0">
              <a:schemeClr val="accent2">
                <a:hueOff val="4750559"/>
                <a:satOff val="-817"/>
                <a:lumOff val="-8403"/>
                <a:alphaOff val="0"/>
                <a:tint val="94000"/>
                <a:satMod val="103000"/>
                <a:lumMod val="102000"/>
              </a:schemeClr>
            </a:gs>
            <a:gs pos="50000">
              <a:schemeClr val="accent2">
                <a:hueOff val="4750559"/>
                <a:satOff val="-817"/>
                <a:lumOff val="-8403"/>
                <a:alphaOff val="0"/>
                <a:shade val="100000"/>
                <a:satMod val="110000"/>
                <a:lumMod val="100000"/>
              </a:schemeClr>
            </a:gs>
            <a:gs pos="100000">
              <a:schemeClr val="accent2">
                <a:hueOff val="4750559"/>
                <a:satOff val="-817"/>
                <a:lumOff val="-8403"/>
                <a:alphaOff val="0"/>
                <a:shade val="78000"/>
                <a:satMod val="120000"/>
                <a:lumMod val="99000"/>
              </a:schemeClr>
            </a:gs>
          </a:gsLst>
          <a:lin ang="5400000" scaled="0"/>
        </a:gradFill>
        <a:ln w="9525" cap="flat" cmpd="sng" algn="ctr">
          <a:solidFill>
            <a:schemeClr val="accent2">
              <a:hueOff val="4750559"/>
              <a:satOff val="-817"/>
              <a:lumOff val="-8403"/>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Integrate</a:t>
          </a:r>
        </a:p>
      </dsp:txBody>
      <dsp:txXfrm>
        <a:off x="0" y="3159240"/>
        <a:ext cx="939165" cy="496424"/>
      </dsp:txXfrm>
    </dsp:sp>
    <dsp:sp modelId="{2B2EFF6F-6A6C-4A62-85EB-F7E974FDB9A8}">
      <dsp:nvSpPr>
        <dsp:cNvPr id="0" name=""/>
        <dsp:cNvSpPr/>
      </dsp:nvSpPr>
      <dsp:spPr>
        <a:xfrm>
          <a:off x="939165" y="3685450"/>
          <a:ext cx="3756660" cy="496424"/>
        </a:xfrm>
        <a:prstGeom prst="rect">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Enable administrators to track user engagement and content performance through analytics and reporting features.</a:t>
          </a:r>
        </a:p>
      </dsp:txBody>
      <dsp:txXfrm>
        <a:off x="939165" y="3685450"/>
        <a:ext cx="3756660" cy="496424"/>
      </dsp:txXfrm>
    </dsp:sp>
    <dsp:sp modelId="{FBB51D56-C723-49D2-8978-FF410412EDC4}">
      <dsp:nvSpPr>
        <dsp:cNvPr id="0" name=""/>
        <dsp:cNvSpPr/>
      </dsp:nvSpPr>
      <dsp:spPr>
        <a:xfrm>
          <a:off x="0" y="3685450"/>
          <a:ext cx="939165" cy="496424"/>
        </a:xfrm>
        <a:prstGeom prst="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w="9525" cap="flat" cmpd="sng" algn="ctr">
          <a:solidFill>
            <a:schemeClr val="accent2">
              <a:hueOff val="5542319"/>
              <a:satOff val="-953"/>
              <a:lumOff val="-9804"/>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Enable</a:t>
          </a:r>
        </a:p>
      </dsp:txBody>
      <dsp:txXfrm>
        <a:off x="0" y="3685450"/>
        <a:ext cx="939165" cy="4964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C6B49-CB39-4A36-BF9F-EDE30C49AE8B}">
      <dsp:nvSpPr>
        <dsp:cNvPr id="0" name=""/>
        <dsp:cNvSpPr/>
      </dsp:nvSpPr>
      <dsp:spPr>
        <a:xfrm>
          <a:off x="0" y="65848"/>
          <a:ext cx="4695825" cy="280799"/>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Increased User Engagement</a:t>
          </a:r>
          <a:endParaRPr lang="en-US" sz="1200" kern="1200"/>
        </a:p>
      </dsp:txBody>
      <dsp:txXfrm>
        <a:off x="13707" y="79555"/>
        <a:ext cx="4668411" cy="253385"/>
      </dsp:txXfrm>
    </dsp:sp>
    <dsp:sp modelId="{F9097A57-19F1-4B6C-9938-2E9CDC21ED41}">
      <dsp:nvSpPr>
        <dsp:cNvPr id="0" name=""/>
        <dsp:cNvSpPr/>
      </dsp:nvSpPr>
      <dsp:spPr>
        <a:xfrm>
          <a:off x="0" y="34664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Active users, interactions, user satisfaction</a:t>
          </a:r>
          <a:endParaRPr lang="en-US" sz="900" kern="1200"/>
        </a:p>
        <a:p>
          <a:pPr marL="57150" lvl="1" indent="-57150" algn="l" defTabSz="400050">
            <a:lnSpc>
              <a:spcPct val="90000"/>
            </a:lnSpc>
            <a:spcBef>
              <a:spcPct val="0"/>
            </a:spcBef>
            <a:spcAft>
              <a:spcPct val="20000"/>
            </a:spcAft>
            <a:buChar char="•"/>
          </a:pPr>
          <a:r>
            <a:rPr lang="en-GB" sz="900" kern="1200"/>
            <a:t>Objective: Boost user engagement</a:t>
          </a:r>
          <a:endParaRPr lang="en-US" sz="900" kern="1200"/>
        </a:p>
      </dsp:txBody>
      <dsp:txXfrm>
        <a:off x="0" y="346648"/>
        <a:ext cx="4695825" cy="298080"/>
      </dsp:txXfrm>
    </dsp:sp>
    <dsp:sp modelId="{F8A924BC-D90E-4213-AFF1-781F16C7181E}">
      <dsp:nvSpPr>
        <dsp:cNvPr id="0" name=""/>
        <dsp:cNvSpPr/>
      </dsp:nvSpPr>
      <dsp:spPr>
        <a:xfrm>
          <a:off x="0" y="644728"/>
          <a:ext cx="4695825" cy="280799"/>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Improved Knowledge Sharing</a:t>
          </a:r>
          <a:endParaRPr lang="en-US" sz="1200" kern="1200"/>
        </a:p>
      </dsp:txBody>
      <dsp:txXfrm>
        <a:off x="13707" y="658435"/>
        <a:ext cx="4668411" cy="253385"/>
      </dsp:txXfrm>
    </dsp:sp>
    <dsp:sp modelId="{B6AB776B-3268-4DAF-A0E3-52F2C0DBA03C}">
      <dsp:nvSpPr>
        <dsp:cNvPr id="0" name=""/>
        <dsp:cNvSpPr/>
      </dsp:nvSpPr>
      <dsp:spPr>
        <a:xfrm>
          <a:off x="0" y="92552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Posts, interaction quality</a:t>
          </a:r>
          <a:endParaRPr lang="en-US" sz="900" kern="1200"/>
        </a:p>
        <a:p>
          <a:pPr marL="57150" lvl="1" indent="-57150" algn="l" defTabSz="400050">
            <a:lnSpc>
              <a:spcPct val="90000"/>
            </a:lnSpc>
            <a:spcBef>
              <a:spcPct val="0"/>
            </a:spcBef>
            <a:spcAft>
              <a:spcPct val="20000"/>
            </a:spcAft>
            <a:buChar char="•"/>
          </a:pPr>
          <a:r>
            <a:rPr lang="en-GB" sz="900" kern="1200"/>
            <a:t>Objective: Enhance knowledge sharing</a:t>
          </a:r>
          <a:endParaRPr lang="en-US" sz="900" kern="1200"/>
        </a:p>
      </dsp:txBody>
      <dsp:txXfrm>
        <a:off x="0" y="925528"/>
        <a:ext cx="4695825" cy="298080"/>
      </dsp:txXfrm>
    </dsp:sp>
    <dsp:sp modelId="{249931AB-8B0F-42C8-8CF0-6576F6DA901B}">
      <dsp:nvSpPr>
        <dsp:cNvPr id="0" name=""/>
        <dsp:cNvSpPr/>
      </dsp:nvSpPr>
      <dsp:spPr>
        <a:xfrm>
          <a:off x="0" y="1223608"/>
          <a:ext cx="4695825" cy="280799"/>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Reduced Silos</a:t>
          </a:r>
          <a:endParaRPr lang="en-US" sz="1200" kern="1200"/>
        </a:p>
      </dsp:txBody>
      <dsp:txXfrm>
        <a:off x="13707" y="1237315"/>
        <a:ext cx="4668411" cy="253385"/>
      </dsp:txXfrm>
    </dsp:sp>
    <dsp:sp modelId="{F166BB01-7434-445D-9C8E-9F3CD55BB259}">
      <dsp:nvSpPr>
        <dsp:cNvPr id="0" name=""/>
        <dsp:cNvSpPr/>
      </dsp:nvSpPr>
      <dsp:spPr>
        <a:xfrm>
          <a:off x="0" y="150440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Cross-functional collaboration, info sharing</a:t>
          </a:r>
          <a:endParaRPr lang="en-US" sz="900" kern="1200"/>
        </a:p>
        <a:p>
          <a:pPr marL="57150" lvl="1" indent="-57150" algn="l" defTabSz="400050">
            <a:lnSpc>
              <a:spcPct val="90000"/>
            </a:lnSpc>
            <a:spcBef>
              <a:spcPct val="0"/>
            </a:spcBef>
            <a:spcAft>
              <a:spcPct val="20000"/>
            </a:spcAft>
            <a:buChar char="•"/>
          </a:pPr>
          <a:r>
            <a:rPr lang="en-GB" sz="900" kern="1200"/>
            <a:t>Objective: Break down departmental barriers</a:t>
          </a:r>
          <a:endParaRPr lang="en-US" sz="900" kern="1200"/>
        </a:p>
      </dsp:txBody>
      <dsp:txXfrm>
        <a:off x="0" y="1504408"/>
        <a:ext cx="4695825" cy="298080"/>
      </dsp:txXfrm>
    </dsp:sp>
    <dsp:sp modelId="{6F179F4E-509C-45FB-9E44-408223D2B107}">
      <dsp:nvSpPr>
        <dsp:cNvPr id="0" name=""/>
        <dsp:cNvSpPr/>
      </dsp:nvSpPr>
      <dsp:spPr>
        <a:xfrm>
          <a:off x="0" y="1802488"/>
          <a:ext cx="4695825" cy="280799"/>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Efficient Administration</a:t>
          </a:r>
          <a:endParaRPr lang="en-US" sz="1200" kern="1200"/>
        </a:p>
      </dsp:txBody>
      <dsp:txXfrm>
        <a:off x="13707" y="1816195"/>
        <a:ext cx="4668411" cy="253385"/>
      </dsp:txXfrm>
    </dsp:sp>
    <dsp:sp modelId="{0F7DF083-051C-4D6C-836C-8A38B237B722}">
      <dsp:nvSpPr>
        <dsp:cNvPr id="0" name=""/>
        <dsp:cNvSpPr/>
      </dsp:nvSpPr>
      <dsp:spPr>
        <a:xfrm>
          <a:off x="0" y="208328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User management, moderation, analysis</a:t>
          </a:r>
          <a:endParaRPr lang="en-US" sz="900" kern="1200"/>
        </a:p>
        <a:p>
          <a:pPr marL="57150" lvl="1" indent="-57150" algn="l" defTabSz="400050">
            <a:lnSpc>
              <a:spcPct val="90000"/>
            </a:lnSpc>
            <a:spcBef>
              <a:spcPct val="0"/>
            </a:spcBef>
            <a:spcAft>
              <a:spcPct val="20000"/>
            </a:spcAft>
            <a:buChar char="•"/>
          </a:pPr>
          <a:r>
            <a:rPr lang="en-GB" sz="900" kern="1200"/>
            <a:t>Objective: Streamline administration</a:t>
          </a:r>
          <a:endParaRPr lang="en-US" sz="900" kern="1200"/>
        </a:p>
      </dsp:txBody>
      <dsp:txXfrm>
        <a:off x="0" y="2083288"/>
        <a:ext cx="4695825" cy="298080"/>
      </dsp:txXfrm>
    </dsp:sp>
    <dsp:sp modelId="{7E4344DA-FAEB-4C49-8019-406932B7F3BD}">
      <dsp:nvSpPr>
        <dsp:cNvPr id="0" name=""/>
        <dsp:cNvSpPr/>
      </dsp:nvSpPr>
      <dsp:spPr>
        <a:xfrm>
          <a:off x="0" y="2381368"/>
          <a:ext cx="4695825" cy="280799"/>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Effective Recommendations</a:t>
          </a:r>
          <a:endParaRPr lang="en-US" sz="1200" kern="1200"/>
        </a:p>
      </dsp:txBody>
      <dsp:txXfrm>
        <a:off x="13707" y="2395075"/>
        <a:ext cx="4668411" cy="253385"/>
      </dsp:txXfrm>
    </dsp:sp>
    <dsp:sp modelId="{42669769-9FE7-4F94-ABB5-6FA7D9A1ADF1}">
      <dsp:nvSpPr>
        <dsp:cNvPr id="0" name=""/>
        <dsp:cNvSpPr/>
      </dsp:nvSpPr>
      <dsp:spPr>
        <a:xfrm>
          <a:off x="0" y="266216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Relevant, useful posts and engagement</a:t>
          </a:r>
          <a:endParaRPr lang="en-US" sz="900" kern="1200"/>
        </a:p>
        <a:p>
          <a:pPr marL="57150" lvl="1" indent="-57150" algn="l" defTabSz="400050">
            <a:lnSpc>
              <a:spcPct val="90000"/>
            </a:lnSpc>
            <a:spcBef>
              <a:spcPct val="0"/>
            </a:spcBef>
            <a:spcAft>
              <a:spcPct val="20000"/>
            </a:spcAft>
            <a:buChar char="•"/>
          </a:pPr>
          <a:r>
            <a:rPr lang="en-GB" sz="900" kern="1200"/>
            <a:t>Objective: Provide valuable recommendations</a:t>
          </a:r>
          <a:endParaRPr lang="en-US" sz="900" kern="1200"/>
        </a:p>
      </dsp:txBody>
      <dsp:txXfrm>
        <a:off x="0" y="2662168"/>
        <a:ext cx="4695825" cy="298080"/>
      </dsp:txXfrm>
    </dsp:sp>
    <dsp:sp modelId="{3382C009-1C11-4707-9C7C-082B6C3DD60F}">
      <dsp:nvSpPr>
        <dsp:cNvPr id="0" name=""/>
        <dsp:cNvSpPr/>
      </dsp:nvSpPr>
      <dsp:spPr>
        <a:xfrm>
          <a:off x="0" y="2960248"/>
          <a:ext cx="4695825" cy="280799"/>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Secure and Reliable</a:t>
          </a:r>
          <a:endParaRPr lang="en-US" sz="1200" kern="1200"/>
        </a:p>
      </dsp:txBody>
      <dsp:txXfrm>
        <a:off x="13707" y="2973955"/>
        <a:ext cx="4668411" cy="253385"/>
      </dsp:txXfrm>
    </dsp:sp>
    <dsp:sp modelId="{BB1701C0-2665-4A61-A5F6-E4ECA482B608}">
      <dsp:nvSpPr>
        <dsp:cNvPr id="0" name=""/>
        <dsp:cNvSpPr/>
      </dsp:nvSpPr>
      <dsp:spPr>
        <a:xfrm>
          <a:off x="0" y="324104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Security, uptime, user trust</a:t>
          </a:r>
          <a:endParaRPr lang="en-US" sz="900" kern="1200"/>
        </a:p>
        <a:p>
          <a:pPr marL="57150" lvl="1" indent="-57150" algn="l" defTabSz="400050">
            <a:lnSpc>
              <a:spcPct val="90000"/>
            </a:lnSpc>
            <a:spcBef>
              <a:spcPct val="0"/>
            </a:spcBef>
            <a:spcAft>
              <a:spcPct val="20000"/>
            </a:spcAft>
            <a:buChar char="•"/>
          </a:pPr>
          <a:r>
            <a:rPr lang="en-GB" sz="900" kern="1200"/>
            <a:t>Objective: Ensure platform reliability</a:t>
          </a:r>
          <a:endParaRPr lang="en-US" sz="900" kern="1200"/>
        </a:p>
      </dsp:txBody>
      <dsp:txXfrm>
        <a:off x="0" y="3241048"/>
        <a:ext cx="4695825" cy="298080"/>
      </dsp:txXfrm>
    </dsp:sp>
    <dsp:sp modelId="{BD2EFAF0-0C71-4C67-84A4-639E74227B8F}">
      <dsp:nvSpPr>
        <dsp:cNvPr id="0" name=""/>
        <dsp:cNvSpPr/>
      </dsp:nvSpPr>
      <dsp:spPr>
        <a:xfrm>
          <a:off x="0" y="3539128"/>
          <a:ext cx="4695825" cy="280799"/>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Scalable</a:t>
          </a:r>
          <a:endParaRPr lang="en-US" sz="1200" kern="1200"/>
        </a:p>
      </dsp:txBody>
      <dsp:txXfrm>
        <a:off x="13707" y="3552835"/>
        <a:ext cx="4668411" cy="253385"/>
      </dsp:txXfrm>
    </dsp:sp>
    <dsp:sp modelId="{7F43407C-AF1A-4AE6-A434-CF80733EA277}">
      <dsp:nvSpPr>
        <dsp:cNvPr id="0" name=""/>
        <dsp:cNvSpPr/>
      </dsp:nvSpPr>
      <dsp:spPr>
        <a:xfrm>
          <a:off x="0" y="381992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Handling growth, performance</a:t>
          </a:r>
          <a:endParaRPr lang="en-US" sz="900" kern="1200"/>
        </a:p>
        <a:p>
          <a:pPr marL="57150" lvl="1" indent="-57150" algn="l" defTabSz="400050">
            <a:lnSpc>
              <a:spcPct val="90000"/>
            </a:lnSpc>
            <a:spcBef>
              <a:spcPct val="0"/>
            </a:spcBef>
            <a:spcAft>
              <a:spcPct val="20000"/>
            </a:spcAft>
            <a:buChar char="•"/>
          </a:pPr>
          <a:r>
            <a:rPr lang="en-GB" sz="900" kern="1200"/>
            <a:t>Objective: Support future demands</a:t>
          </a:r>
          <a:endParaRPr lang="en-US" sz="900" kern="1200"/>
        </a:p>
      </dsp:txBody>
      <dsp:txXfrm>
        <a:off x="0" y="3819928"/>
        <a:ext cx="4695825" cy="298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Provide detailed insights into user behavior and content performance.</a:t>
          </a:r>
          <a:endParaRPr lang="en-US" sz="1100" kern="120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54733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26174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374151"/>
                </a:solidFill>
                <a:effectLst/>
                <a:latin typeface="Abadi" panose="020B0604020104020204" pitchFamily="34" charset="0"/>
              </a:rPr>
              <a:t>Separation of concerns ensures focused layers, facilitating codebase maintenance, cleanliness, understandability, and role-specific modifications. Independence among layers enables flexibility, preventing bugs and issues when making changes to one layer without affecting others. Layers can be reused by other applications with similar concerns and functionality. Individual testing of each layer enhances testability, allowing smaller, specific tests to be written for each application component.</a:t>
            </a:r>
            <a:endParaRPr lang="en-GB" dirty="0"/>
          </a:p>
        </p:txBody>
      </p:sp>
    </p:spTree>
    <p:extLst>
      <p:ext uri="{BB962C8B-B14F-4D97-AF65-F5344CB8AC3E}">
        <p14:creationId xmlns:p14="http://schemas.microsoft.com/office/powerpoint/2010/main" val="122172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374151"/>
                </a:solidFill>
                <a:effectLst/>
                <a:latin typeface="Abadi" panose="020B0604020104020204" pitchFamily="34" charset="0"/>
              </a:rPr>
              <a:t>Separation of concerns ensures focused layers, facilitating codebase maintenance, cleanliness, understandability, and role-specific modifications. Independence among layers enables flexibility, preventing bugs and issues when making changes to one layer without affecting others. Layers can be reused by other applications with similar concerns and functionality. Individual testing of each layer enhances testability, allowing smaller, specific tests to be written for each application component.</a:t>
            </a:r>
            <a:endParaRPr lang="en-GB" dirty="0"/>
          </a:p>
        </p:txBody>
      </p:sp>
    </p:spTree>
    <p:extLst>
      <p:ext uri="{BB962C8B-B14F-4D97-AF65-F5344CB8AC3E}">
        <p14:creationId xmlns:p14="http://schemas.microsoft.com/office/powerpoint/2010/main" val="387524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100" dirty="0">
                <a:effectLst/>
                <a:latin typeface="Verdana" panose="020B0604030504040204" pitchFamily="34" charset="0"/>
                <a:ea typeface="Calibri" panose="020F0502020204030204" pitchFamily="34" charset="0"/>
                <a:cs typeface="Times New Roman" panose="02020603050405020304" pitchFamily="18" charset="0"/>
              </a:rPr>
              <a:t>Creating a .NET project with a layered architecture consisting of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KnowledgeShare.Web</a:t>
            </a:r>
            <a:r>
              <a:rPr lang="en-GB" sz="1100" dirty="0">
                <a:effectLst/>
                <a:latin typeface="Verdana" panose="020B0604030504040204" pitchFamily="34" charset="0"/>
                <a:ea typeface="Calibri" panose="020F0502020204030204" pitchFamily="34" charset="0"/>
                <a:cs typeface="Times New Roman" panose="02020603050405020304" pitchFamily="18" charset="0"/>
              </a:rPr>
              <a:t>,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KnowledgeShare.Core</a:t>
            </a:r>
            <a:r>
              <a:rPr lang="en-GB" sz="1100" dirty="0">
                <a:effectLst/>
                <a:latin typeface="Verdana" panose="020B0604030504040204" pitchFamily="34" charset="0"/>
                <a:ea typeface="Calibri" panose="020F0502020204030204" pitchFamily="34" charset="0"/>
                <a:cs typeface="Times New Roman" panose="02020603050405020304" pitchFamily="18" charset="0"/>
              </a:rPr>
              <a:t>, and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KnowledgeShare.Persistence</a:t>
            </a:r>
            <a:r>
              <a:rPr lang="en-GB" sz="1100" dirty="0">
                <a:effectLst/>
                <a:latin typeface="Verdana" panose="020B0604030504040204" pitchFamily="34" charset="0"/>
                <a:ea typeface="Calibri" panose="020F0502020204030204" pitchFamily="34" charset="0"/>
                <a:cs typeface="Times New Roman" panose="02020603050405020304" pitchFamily="18" charset="0"/>
              </a:rPr>
              <a:t> is a good design because it promotes separation of concerns, improves maintainability, and enhances testability of the application.</a:t>
            </a:r>
            <a:endParaRPr lang="en-GB" sz="11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a:p>
            <a:endParaRPr lang="en-GB" dirty="0"/>
          </a:p>
        </p:txBody>
      </p:sp>
    </p:spTree>
    <p:extLst>
      <p:ext uri="{BB962C8B-B14F-4D97-AF65-F5344CB8AC3E}">
        <p14:creationId xmlns:p14="http://schemas.microsoft.com/office/powerpoint/2010/main" val="3442170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1113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The feedback survey results showed consistent findings with the literature on knowledge-sharing platforms. Users expressed positive sentiments and reported frequent usage of the platform. They were highly satisfied with the user interface and overall experience. The survey indicated effective cross-departmental collaboration, with users frequently encountering information shared by other departments. Most users found the platform easy to use, and overall satisfaction ratings were positive. These findings support the successful facilitation of collaborative sharing and the reduction of departmental silos. The survey results align with previous research on knowledge-sharing platforms, specifically with Deloitte's D Street case study, which reported increased knowledge-sharing, improved content quality, and reduced duplication. Overall, the survey confirms the platform's positive impact on collaboration, productivity, and innovation.</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b="0" i="0" dirty="0">
                <a:effectLst/>
                <a:latin typeface="Abadi" panose="020B0604020104020204" pitchFamily="34" charset="0"/>
              </a:rPr>
              <a:t>Existing solutions for knowledge repositories often fail to provide effective search capabilities. Keyword-based searches may not always yield relevant results, leaving a gap in the market. Knowledge-sharing platforms that leverage graph databases and tagging techniques can fill this gap and enhance productivity. Graph databases enable complex relationships between data points, allowing the platform to suggest relevant information based on these connections. Additionally, tagging enhances search results by providing more precise categorization of information. Incorporating these features, knowledge-sharing platforms can better support knowledge management and decision-making processes. In summary, the lack of effective search tools in current solutions creates a market opportunity for knowledge-sharing platforms. By utilizing graph databases and tagging techniques, these platforms can improve search effectiveness, facilitate knowledge organization, and enhance decision-making.</a:t>
            </a:r>
          </a:p>
        </p:txBody>
      </p:sp>
    </p:spTree>
    <p:extLst>
      <p:ext uri="{BB962C8B-B14F-4D97-AF65-F5344CB8AC3E}">
        <p14:creationId xmlns:p14="http://schemas.microsoft.com/office/powerpoint/2010/main" val="374465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374151"/>
                </a:solidFill>
                <a:effectLst/>
                <a:latin typeface="Abadi" panose="020B0604020104020204" pitchFamily="34" charset="0"/>
              </a:rPr>
              <a:t>Business Content Focus: The system will only provide business or business skill-related information for upskilling and employee training. Non-business content is not desired as the tool is meant for internal use.</a:t>
            </a:r>
          </a:p>
          <a:p>
            <a:pPr algn="l"/>
            <a:r>
              <a:rPr lang="en-GB" b="0" i="0" dirty="0">
                <a:solidFill>
                  <a:srgbClr val="374151"/>
                </a:solidFill>
                <a:effectLst/>
                <a:latin typeface="Abadi" panose="020B0604020104020204" pitchFamily="34" charset="0"/>
              </a:rPr>
              <a:t>BCS (Code of Conduct): Software Developers must follow a code of ethics and guidelines when creating and maintaining software. Examples from the BCS Code of Conduct include:</a:t>
            </a:r>
          </a:p>
          <a:p>
            <a:pPr algn="l">
              <a:buFont typeface="Arial" panose="020B0604020202020204" pitchFamily="34" charset="0"/>
              <a:buChar char="•"/>
            </a:pPr>
            <a:r>
              <a:rPr lang="en-GB" b="0" i="0" dirty="0">
                <a:solidFill>
                  <a:srgbClr val="374151"/>
                </a:solidFill>
                <a:effectLst/>
                <a:latin typeface="Abadi" panose="020B0604020104020204" pitchFamily="34" charset="0"/>
              </a:rPr>
              <a:t>Respecting the environment, privacy, security, and public health.</a:t>
            </a:r>
          </a:p>
          <a:p>
            <a:pPr algn="l">
              <a:buFont typeface="Arial" panose="020B0604020202020204" pitchFamily="34" charset="0"/>
              <a:buChar char="•"/>
            </a:pPr>
            <a:r>
              <a:rPr lang="en-GB" b="0" i="0" dirty="0" err="1">
                <a:solidFill>
                  <a:srgbClr val="374151"/>
                </a:solidFill>
                <a:effectLst/>
                <a:latin typeface="Abadi" panose="020B0604020104020204" pitchFamily="34" charset="0"/>
              </a:rPr>
              <a:t>Honoring</a:t>
            </a:r>
            <a:r>
              <a:rPr lang="en-GB" b="0" i="0" dirty="0">
                <a:solidFill>
                  <a:srgbClr val="374151"/>
                </a:solidFill>
                <a:effectLst/>
                <a:latin typeface="Abadi" panose="020B0604020104020204" pitchFamily="34" charset="0"/>
              </a:rPr>
              <a:t> the legal rights of others.</a:t>
            </a:r>
          </a:p>
          <a:p>
            <a:pPr algn="l">
              <a:buFont typeface="Arial" panose="020B0604020202020204" pitchFamily="34" charset="0"/>
              <a:buChar char="•"/>
            </a:pPr>
            <a:r>
              <a:rPr lang="en-GB" b="0" i="0" dirty="0">
                <a:solidFill>
                  <a:srgbClr val="374151"/>
                </a:solidFill>
                <a:effectLst/>
                <a:latin typeface="Abadi" panose="020B0604020104020204" pitchFamily="34" charset="0"/>
              </a:rPr>
              <a:t>Performing professional duties without prejudice based on personal characteristics.</a:t>
            </a:r>
          </a:p>
          <a:p>
            <a:pPr algn="l">
              <a:buFont typeface="Arial" panose="020B0604020202020204" pitchFamily="34" charset="0"/>
              <a:buChar char="•"/>
            </a:pPr>
            <a:r>
              <a:rPr lang="en-GB" b="0" i="0" dirty="0">
                <a:solidFill>
                  <a:srgbClr val="374151"/>
                </a:solidFill>
                <a:effectLst/>
                <a:latin typeface="Abadi" panose="020B0604020104020204" pitchFamily="34" charset="0"/>
              </a:rPr>
              <a:t>Promoting equal access to IT advantages and encouraging participation from all societal segments.</a:t>
            </a:r>
          </a:p>
          <a:p>
            <a:pPr algn="l"/>
            <a:r>
              <a:rPr lang="en-GB" b="0" i="0" dirty="0">
                <a:solidFill>
                  <a:srgbClr val="374151"/>
                </a:solidFill>
                <a:effectLst/>
                <a:latin typeface="Abadi" panose="020B0604020104020204" pitchFamily="34" charset="0"/>
              </a:rPr>
              <a:t>Integrating BCS Code of Conduct: To incorporate the BCS Code of Conduct into our knowledge-sharing platform, we will curate content that aligns with ethical standards. This includes selecting materials that prioritize privacy, security, and well-being. The platform will provide guidance on respecting legal rights and promoting unbiased professional </a:t>
            </a:r>
            <a:r>
              <a:rPr lang="en-GB" b="0" i="0" dirty="0" err="1">
                <a:solidFill>
                  <a:srgbClr val="374151"/>
                </a:solidFill>
                <a:effectLst/>
                <a:latin typeface="Abadi" panose="020B0604020104020204" pitchFamily="34" charset="0"/>
              </a:rPr>
              <a:t>behavior</a:t>
            </a:r>
            <a:r>
              <a:rPr lang="en-GB" b="0" i="0" dirty="0">
                <a:solidFill>
                  <a:srgbClr val="374151"/>
                </a:solidFill>
                <a:effectLst/>
                <a:latin typeface="Abadi" panose="020B0604020104020204" pitchFamily="34" charset="0"/>
              </a:rPr>
              <a:t>. It will also foster equal access to IT benefits and encourage participation from all groups.</a:t>
            </a:r>
          </a:p>
          <a:p>
            <a:pPr algn="l"/>
            <a:r>
              <a:rPr lang="en-GB" b="0" i="0" dirty="0">
                <a:solidFill>
                  <a:srgbClr val="374151"/>
                </a:solidFill>
                <a:effectLst/>
                <a:latin typeface="Abadi" panose="020B0604020104020204" pitchFamily="34" charset="0"/>
              </a:rPr>
              <a:t>Promoting Responsible Software Development: By incorporating these principles into our platform's content and making them easily accessible, we can cultivate a culture of responsible software development and ethical business practices within our company.</a:t>
            </a:r>
          </a:p>
        </p:txBody>
      </p:sp>
    </p:spTree>
    <p:extLst>
      <p:ext uri="{BB962C8B-B14F-4D97-AF65-F5344CB8AC3E}">
        <p14:creationId xmlns:p14="http://schemas.microsoft.com/office/powerpoint/2010/main" val="3380028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6/12/2023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6/12/2023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6/12/2023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6.png"/><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2.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6.png"/><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6.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0.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3102093" cy="810703"/>
          </a:xfrm>
        </p:spPr>
        <p:txBody>
          <a:bodyPr>
            <a:normAutofit/>
          </a:bodyPr>
          <a:lstStyle/>
          <a:p>
            <a:r>
              <a:rPr lang="en-GB" sz="1800" dirty="0" err="1"/>
              <a:t>Nuclino</a:t>
            </a:r>
            <a:r>
              <a:rPr lang="en-GB" sz="1800" dirty="0"/>
              <a:t> limitations</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102093" cy="2699487"/>
          </a:xfrm>
        </p:spPr>
        <p:txBody>
          <a:bodyPr>
            <a:normAutofit/>
          </a:bodyPr>
          <a:lstStyle/>
          <a:p>
            <a:r>
              <a:rPr lang="en-GB" sz="1400" dirty="0"/>
              <a:t>Completely new tool, separate to MHR’s infrastructure. </a:t>
            </a:r>
            <a:endParaRPr lang="en-US" sz="1400" dirty="0"/>
          </a:p>
          <a:p>
            <a:r>
              <a:rPr lang="en-GB" sz="1400" dirty="0"/>
              <a:t>Content hosted outside of MHR datacentre.</a:t>
            </a:r>
            <a:endParaRPr lang="en-US" sz="1400" dirty="0"/>
          </a:p>
          <a:p>
            <a:r>
              <a:rPr lang="en-GB" sz="1400" dirty="0"/>
              <a:t>High price for budget</a:t>
            </a:r>
            <a:endParaRPr lang="en-US" sz="1400" dirty="0"/>
          </a:p>
        </p:txBody>
      </p:sp>
      <p:pic>
        <p:nvPicPr>
          <p:cNvPr id="7" name="Picture 6">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3957067" y="781654"/>
            <a:ext cx="4727351" cy="355733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4788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1547446"/>
            <a:ext cx="2804460" cy="1995789"/>
          </a:xfrm>
        </p:spPr>
        <p:txBody>
          <a:bodyPr>
            <a:normAutofit/>
          </a:bodyPr>
          <a:lstStyle/>
          <a:p>
            <a:pPr algn="r"/>
            <a:r>
              <a:rPr lang="en-US" sz="3300"/>
              <a:t>Gap in existing solutions</a:t>
            </a:r>
          </a:p>
        </p:txBody>
      </p:sp>
      <p:graphicFrame>
        <p:nvGraphicFramePr>
          <p:cNvPr id="6" name="Content Placeholder 3">
            <a:extLst>
              <a:ext uri="{FF2B5EF4-FFF2-40B4-BE49-F238E27FC236}">
                <a16:creationId xmlns:a16="http://schemas.microsoft.com/office/drawing/2014/main" id="{95AC36C7-E516-7BAF-E0DD-2532A314ABB3}"/>
              </a:ext>
            </a:extLst>
          </p:cNvPr>
          <p:cNvGraphicFramePr>
            <a:graphicFrameLocks noGrp="1"/>
          </p:cNvGraphicFramePr>
          <p:nvPr>
            <p:ph idx="1"/>
            <p:extLst>
              <p:ext uri="{D42A27DB-BD31-4B8C-83A1-F6EECF244321}">
                <p14:modId xmlns:p14="http://schemas.microsoft.com/office/powerpoint/2010/main" val="131846857"/>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181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US" sz="1800">
                <a:solidFill>
                  <a:srgbClr val="FFFFFF"/>
                </a:solidFill>
              </a:rPr>
              <a:t>Proposal</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2742217" cy="2699487"/>
          </a:xfrm>
        </p:spPr>
        <p:txBody>
          <a:bodyPr vert="horz" lIns="68580" tIns="34290" rIns="68580" bIns="34290" rtlCol="0">
            <a:normAutofit/>
          </a:bodyPr>
          <a:lstStyle/>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new system will be built in-house, ensuring control over the solution's requirements and features.</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Building the system internally enables cohesive services for employees to utilize.</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system will provide a cloud application for employees to manage, tag, and search for content.</a:t>
            </a:r>
            <a:endParaRPr lang="en-GB" sz="1100" dirty="0">
              <a:solidFill>
                <a:srgbClr val="FFFFFF"/>
              </a:solidFill>
            </a:endParaRPr>
          </a:p>
        </p:txBody>
      </p:sp>
      <p:sp useBgFill="1">
        <p:nvSpPr>
          <p:cNvPr id="2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5"/>
          <a:stretch>
            <a:fillRect/>
          </a:stretch>
        </p:blipFill>
        <p:spPr>
          <a:xfrm>
            <a:off x="4194813" y="1102074"/>
            <a:ext cx="4221951" cy="2934256"/>
          </a:xfrm>
          <a:prstGeom prst="rect">
            <a:avLst/>
          </a:prstGeom>
          <a:ln>
            <a:noFill/>
          </a:ln>
          <a:effectLst/>
        </p:spPr>
      </p:pic>
    </p:spTree>
    <p:extLst>
      <p:ext uri="{BB962C8B-B14F-4D97-AF65-F5344CB8AC3E}">
        <p14:creationId xmlns:p14="http://schemas.microsoft.com/office/powerpoint/2010/main" val="2775043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alphaModFix amt="15000"/>
            <a:grayscl/>
          </a:blip>
          <a:srcRect t="15730"/>
          <a:stretch/>
        </p:blipFill>
        <p:spPr>
          <a:xfrm>
            <a:off x="-456561" y="564920"/>
            <a:ext cx="9143999" cy="5143501"/>
          </a:xfrm>
          <a:prstGeom prst="rect">
            <a:avLst/>
          </a:prstGeom>
        </p:spPr>
      </p:pic>
      <p:pic>
        <p:nvPicPr>
          <p:cNvPr id="12" name="Picture 11">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4" name="Rectangle 13">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16" name="Picture 15">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8" name="Rectangle 17">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Graph on document with pen">
            <a:extLst>
              <a:ext uri="{FF2B5EF4-FFF2-40B4-BE49-F238E27FC236}">
                <a16:creationId xmlns:a16="http://schemas.microsoft.com/office/drawing/2014/main" id="{C0E4F1F2-53CB-B070-F3FA-1E5FC4CA0A2B}"/>
              </a:ext>
            </a:extLst>
          </p:cNvPr>
          <p:cNvPicPr>
            <a:picLocks noChangeAspect="1"/>
          </p:cNvPicPr>
          <p:nvPr/>
        </p:nvPicPr>
        <p:blipFill rotWithShape="1">
          <a:blip r:embed="rId4"/>
          <a:srcRect l="34270" r="20547" b="-1"/>
          <a:stretch/>
        </p:blipFill>
        <p:spPr>
          <a:xfrm>
            <a:off x="5660857" y="10"/>
            <a:ext cx="3480760" cy="5142230"/>
          </a:xfrm>
          <a:prstGeom prst="rect">
            <a:avLst/>
          </a:prstGeom>
          <a:ln>
            <a:noFill/>
          </a:ln>
          <a:effectLst/>
        </p:spPr>
      </p:pic>
      <p:sp>
        <p:nvSpPr>
          <p:cNvPr id="13" name="Rectangle 1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2500" cap="none" dirty="0"/>
              <a:t>Professional Issues</a:t>
            </a:r>
            <a:br>
              <a:rPr lang="en-GB" sz="2500" cap="none" dirty="0"/>
            </a:br>
            <a:r>
              <a:rPr lang="en-GB" sz="1600" cap="none" dirty="0"/>
              <a:t>Integrating BCS Code of Conduct</a:t>
            </a:r>
            <a:endParaRPr lang="en-GB" sz="2500" cap="none" dirty="0"/>
          </a:p>
        </p:txBody>
      </p:sp>
      <p:pic>
        <p:nvPicPr>
          <p:cNvPr id="15" name="Picture 1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190500" y="1752654"/>
            <a:ext cx="5356860" cy="2699487"/>
          </a:xfrm>
        </p:spPr>
        <p:txBody>
          <a:bodyPr>
            <a:normAutofit/>
          </a:bodyPr>
          <a:lstStyle/>
          <a:p>
            <a:r>
              <a:rPr lang="en-GB" sz="1500" dirty="0"/>
              <a:t>Curate platform content to align with </a:t>
            </a:r>
            <a:r>
              <a:rPr lang="en-GB" sz="1500" b="1" dirty="0"/>
              <a:t>BCS ethical standards</a:t>
            </a:r>
          </a:p>
          <a:p>
            <a:r>
              <a:rPr lang="en-GB" sz="1500" dirty="0"/>
              <a:t>Emphasize </a:t>
            </a:r>
            <a:r>
              <a:rPr lang="en-GB" sz="1500" b="1" dirty="0"/>
              <a:t>privacy, security, and well-being</a:t>
            </a:r>
          </a:p>
          <a:p>
            <a:r>
              <a:rPr lang="en-GB" sz="1500" dirty="0"/>
              <a:t>Guide employees in respecting </a:t>
            </a:r>
            <a:r>
              <a:rPr lang="en-GB" sz="1500" b="1" dirty="0"/>
              <a:t>legal rights and unbiased behaviour</a:t>
            </a:r>
          </a:p>
          <a:p>
            <a:r>
              <a:rPr lang="en-GB" sz="1500" dirty="0"/>
              <a:t>Promote </a:t>
            </a:r>
            <a:r>
              <a:rPr lang="en-GB" sz="1500" b="1" dirty="0"/>
              <a:t>equal access </a:t>
            </a:r>
            <a:r>
              <a:rPr lang="en-GB" sz="1500" dirty="0"/>
              <a:t>to IT benefits</a:t>
            </a:r>
          </a:p>
          <a:p>
            <a:r>
              <a:rPr lang="en-GB" sz="1500" dirty="0"/>
              <a:t>Cultivate a culture of responsible software development and ethical business practices</a:t>
            </a:r>
          </a:p>
        </p:txBody>
      </p:sp>
    </p:spTree>
    <p:extLst>
      <p:ext uri="{BB962C8B-B14F-4D97-AF65-F5344CB8AC3E}">
        <p14:creationId xmlns:p14="http://schemas.microsoft.com/office/powerpoint/2010/main" val="181771883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cap="none" dirty="0"/>
              <a:t>Ethical Issues</a:t>
            </a:r>
            <a:br>
              <a:rPr lang="en-GB" cap="none" dirty="0"/>
            </a:br>
            <a:r>
              <a:rPr lang="en-GB" sz="1600" cap="none" dirty="0"/>
              <a:t>Preventing Unethical Practices</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142614" y="1752654"/>
            <a:ext cx="5185036" cy="3087794"/>
          </a:xfrm>
        </p:spPr>
        <p:txBody>
          <a:bodyPr>
            <a:normAutofit/>
          </a:bodyPr>
          <a:lstStyle/>
          <a:p>
            <a:r>
              <a:rPr lang="en-GB" sz="1000" dirty="0"/>
              <a:t>Commenting for Relative Feed (Gamification)</a:t>
            </a:r>
          </a:p>
          <a:p>
            <a:pPr lvl="1"/>
            <a:r>
              <a:rPr lang="en-GB" sz="1000" dirty="0"/>
              <a:t>Users attempting to force comments on their posts for promotion is unethical</a:t>
            </a:r>
          </a:p>
          <a:p>
            <a:pPr lvl="1"/>
            <a:r>
              <a:rPr lang="en-GB" sz="1000" dirty="0"/>
              <a:t>Exploitation of the comment system for gamification should be avoided</a:t>
            </a:r>
          </a:p>
          <a:p>
            <a:pPr lvl="1"/>
            <a:r>
              <a:rPr lang="en-GB" sz="1000" dirty="0"/>
              <a:t>Commenting will have no impact on the post order in the user's feed</a:t>
            </a:r>
          </a:p>
          <a:p>
            <a:r>
              <a:rPr lang="en-GB" sz="1000" dirty="0"/>
              <a:t>Plagiarism</a:t>
            </a:r>
          </a:p>
          <a:p>
            <a:pPr lvl="1"/>
            <a:r>
              <a:rPr lang="en-GB" sz="1000" dirty="0"/>
              <a:t>Sharing content feature can be abused for plagiarism</a:t>
            </a:r>
          </a:p>
          <a:p>
            <a:pPr lvl="1"/>
            <a:r>
              <a:rPr lang="en-GB" sz="1000" dirty="0"/>
              <a:t>Plagiarism is unethical and undermines the original author's credit</a:t>
            </a:r>
          </a:p>
          <a:p>
            <a:pPr lvl="1"/>
            <a:r>
              <a:rPr lang="en-GB" sz="1000" dirty="0"/>
              <a:t>Content Admins will verify knowledge content across the system</a:t>
            </a:r>
          </a:p>
          <a:p>
            <a:pPr lvl="1"/>
            <a:r>
              <a:rPr lang="en-GB" sz="1000" dirty="0"/>
              <a:t>Consider implementing a 'Turnitin'-like software for automated content checking</a:t>
            </a:r>
          </a:p>
          <a:p>
            <a:pPr marL="0" indent="0">
              <a:buNone/>
            </a:pPr>
            <a:endParaRPr lang="en-GB" sz="1000" dirty="0"/>
          </a:p>
          <a:p>
            <a:pPr marL="0" indent="0">
              <a:buNone/>
            </a:pPr>
            <a:endParaRPr lang="en-GB" sz="1000" dirty="0"/>
          </a:p>
          <a:p>
            <a:pPr marL="0" indent="0">
              <a:buNone/>
            </a:pPr>
            <a:endParaRPr lang="en-GB" sz="1000" dirty="0"/>
          </a:p>
          <a:p>
            <a:pPr marL="0" indent="0">
              <a:buNone/>
            </a:pPr>
            <a:r>
              <a:rPr lang="en-GB" sz="1000" dirty="0"/>
              <a:t>Note: Content Admins and automated content checking will help ensure ethical practices and maintain the integrity of the platform.</a:t>
            </a:r>
          </a:p>
        </p:txBody>
      </p:sp>
      <p:pic>
        <p:nvPicPr>
          <p:cNvPr id="7" name="Graphic 6" descr="Marketing">
            <a:extLst>
              <a:ext uri="{FF2B5EF4-FFF2-40B4-BE49-F238E27FC236}">
                <a16:creationId xmlns:a16="http://schemas.microsoft.com/office/drawing/2014/main" id="{3D5AFC57-E691-1595-68DD-208559E9C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99172445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lnSpcReduction="1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Survey</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1700" cap="none"/>
              <a:t>Legal Issues</a:t>
            </a:r>
            <a:br>
              <a:rPr lang="en-GB" sz="1700" cap="none"/>
            </a:br>
            <a:r>
              <a:rPr lang="en-GB" sz="1700" cap="none"/>
              <a:t>Licensing, Intellectual Property, Data Ownership, and Source Control</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310394" y="1585404"/>
            <a:ext cx="5268286" cy="3397657"/>
          </a:xfrm>
        </p:spPr>
        <p:txBody>
          <a:bodyPr>
            <a:normAutofit fontScale="92500"/>
          </a:bodyPr>
          <a:lstStyle/>
          <a:p>
            <a:r>
              <a:rPr lang="en-GB" sz="1000" b="1" dirty="0"/>
              <a:t>Licensing</a:t>
            </a:r>
          </a:p>
          <a:p>
            <a:pPr lvl="1"/>
            <a:r>
              <a:rPr lang="en-GB" sz="1000" dirty="0"/>
              <a:t>Internal use of the project does not require licensing</a:t>
            </a:r>
          </a:p>
          <a:p>
            <a:pPr lvl="1"/>
            <a:r>
              <a:rPr lang="en-GB" sz="1000" dirty="0"/>
              <a:t>Transition to customer consumption would necessitate licensing</a:t>
            </a:r>
          </a:p>
          <a:p>
            <a:pPr lvl="1"/>
            <a:r>
              <a:rPr lang="en-GB" sz="1000" dirty="0"/>
              <a:t>Software license defines creator and user rights, usage restrictions, and payment details</a:t>
            </a:r>
          </a:p>
          <a:p>
            <a:pPr lvl="1"/>
            <a:r>
              <a:rPr lang="en-GB" sz="1000" dirty="0"/>
              <a:t>Consider using an MIT license if the project becomes open source</a:t>
            </a:r>
          </a:p>
          <a:p>
            <a:r>
              <a:rPr lang="en-GB" sz="1000" b="1" dirty="0"/>
              <a:t>Intellectual Property of Content</a:t>
            </a:r>
          </a:p>
          <a:p>
            <a:pPr lvl="1"/>
            <a:r>
              <a:rPr lang="en-GB" sz="1000" dirty="0"/>
              <a:t>Sharing intellectual property poses risks</a:t>
            </a:r>
          </a:p>
          <a:p>
            <a:pPr lvl="1"/>
            <a:r>
              <a:rPr lang="en-GB" sz="1000" dirty="0"/>
              <a:t>Violation of patents, trademarks, copyrights, trade secrets, or trade dress can lead to takedown and damages</a:t>
            </a:r>
          </a:p>
          <a:p>
            <a:pPr lvl="1"/>
            <a:r>
              <a:rPr lang="en-GB" sz="1000" dirty="0"/>
              <a:t>Precautions: Employees should reference external sources for shared knowledge</a:t>
            </a:r>
          </a:p>
          <a:p>
            <a:r>
              <a:rPr lang="en-GB" sz="1000" b="1" dirty="0"/>
              <a:t>Data Ownership</a:t>
            </a:r>
          </a:p>
          <a:p>
            <a:pPr lvl="1"/>
            <a:r>
              <a:rPr lang="en-GB" sz="1000" dirty="0"/>
              <a:t>GDPR Act applies to data collection and storage</a:t>
            </a:r>
          </a:p>
          <a:p>
            <a:pPr lvl="1"/>
            <a:r>
              <a:rPr lang="en-GB" sz="1000" dirty="0"/>
              <a:t>Adhere to regulations and store/handle essential data only</a:t>
            </a:r>
          </a:p>
          <a:p>
            <a:pPr lvl="1"/>
            <a:r>
              <a:rPr lang="en-GB" sz="1000" dirty="0"/>
              <a:t>Non-compliance may result in fines and negative company reputation</a:t>
            </a:r>
          </a:p>
          <a:p>
            <a:r>
              <a:rPr lang="en-GB" sz="1000" b="1" dirty="0"/>
              <a:t>Source Control</a:t>
            </a:r>
          </a:p>
          <a:p>
            <a:pPr lvl="1"/>
            <a:r>
              <a:rPr lang="en-GB" sz="1000" dirty="0"/>
              <a:t>Code stored in Azure DevOps with restricted access for verified business personnel</a:t>
            </a:r>
          </a:p>
          <a:p>
            <a:pPr lvl="1"/>
            <a:r>
              <a:rPr lang="en-GB" sz="1000" dirty="0"/>
              <a:t>External individuals do not have read/write access</a:t>
            </a:r>
          </a:p>
          <a:p>
            <a:pPr lvl="1"/>
            <a:r>
              <a:rPr lang="en-GB" sz="1000" dirty="0"/>
              <a:t>Protects intellectual property of the product and ensures code security</a:t>
            </a:r>
          </a:p>
        </p:txBody>
      </p:sp>
      <p:pic>
        <p:nvPicPr>
          <p:cNvPr id="7" name="Graphic 6" descr="Laptop Secure">
            <a:extLst>
              <a:ext uri="{FF2B5EF4-FFF2-40B4-BE49-F238E27FC236}">
                <a16:creationId xmlns:a16="http://schemas.microsoft.com/office/drawing/2014/main" id="{B74316D9-E2D5-EBCF-DEC6-4819B5522B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3942808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cap="none" dirty="0"/>
              <a:t>Social Issues</a:t>
            </a:r>
            <a:br>
              <a:rPr lang="en-GB" cap="none" dirty="0"/>
            </a:br>
            <a:r>
              <a:rPr lang="en-GB" sz="1600" cap="none" dirty="0"/>
              <a:t>Free Text Content and Content Sharing</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510240" y="1752654"/>
            <a:ext cx="4817409" cy="2699487"/>
          </a:xfrm>
        </p:spPr>
        <p:txBody>
          <a:bodyPr>
            <a:normAutofit/>
          </a:bodyPr>
          <a:lstStyle/>
          <a:p>
            <a:r>
              <a:rPr lang="en-GB" sz="900" b="1" dirty="0"/>
              <a:t>Free Text Content</a:t>
            </a:r>
          </a:p>
          <a:p>
            <a:pPr lvl="1"/>
            <a:r>
              <a:rPr lang="en-GB" sz="900" dirty="0"/>
              <a:t>Users can share free text content as a product feature</a:t>
            </a:r>
          </a:p>
          <a:p>
            <a:pPr lvl="1"/>
            <a:r>
              <a:rPr lang="en-GB" sz="900" dirty="0"/>
              <a:t>Misuse may lead to insensitive texts and offensive content</a:t>
            </a:r>
          </a:p>
          <a:p>
            <a:pPr lvl="1"/>
            <a:r>
              <a:rPr lang="en-GB" sz="900" dirty="0"/>
              <a:t>Potential for social issues within the business</a:t>
            </a:r>
          </a:p>
          <a:p>
            <a:pPr lvl="1"/>
            <a:r>
              <a:rPr lang="en-GB" sz="900" dirty="0"/>
              <a:t>Content admins will review and remove inappropriate content</a:t>
            </a:r>
          </a:p>
          <a:p>
            <a:pPr lvl="1"/>
            <a:r>
              <a:rPr lang="en-GB" sz="900" dirty="0"/>
              <a:t>Company policies guard against social issues in software communication and interaction</a:t>
            </a:r>
          </a:p>
          <a:p>
            <a:r>
              <a:rPr lang="en-GB" sz="900" b="1" dirty="0"/>
              <a:t>Content Sharing</a:t>
            </a:r>
          </a:p>
          <a:p>
            <a:pPr lvl="1"/>
            <a:r>
              <a:rPr lang="en-GB" sz="900" dirty="0"/>
              <a:t>Users can share external content within the system</a:t>
            </a:r>
          </a:p>
          <a:p>
            <a:pPr lvl="1"/>
            <a:r>
              <a:rPr lang="en-GB" sz="900" dirty="0"/>
              <a:t>Inappropriate work content may cause offense and social issues</a:t>
            </a:r>
          </a:p>
          <a:p>
            <a:pPr lvl="1"/>
            <a:r>
              <a:rPr lang="en-GB" sz="900" dirty="0"/>
              <a:t>Admins maintain a list of verified domains</a:t>
            </a:r>
          </a:p>
          <a:p>
            <a:pPr lvl="1"/>
            <a:r>
              <a:rPr lang="en-GB" sz="900" dirty="0"/>
              <a:t>Users can only share information from these trusted domains</a:t>
            </a:r>
          </a:p>
          <a:p>
            <a:pPr lvl="1"/>
            <a:r>
              <a:rPr lang="en-GB" sz="900" dirty="0"/>
              <a:t>Prevents sharing of inappropriate content and promotes responsible content sharing</a:t>
            </a:r>
          </a:p>
        </p:txBody>
      </p:sp>
      <p:pic>
        <p:nvPicPr>
          <p:cNvPr id="7" name="Graphic 6" descr="User Network">
            <a:extLst>
              <a:ext uri="{FF2B5EF4-FFF2-40B4-BE49-F238E27FC236}">
                <a16:creationId xmlns:a16="http://schemas.microsoft.com/office/drawing/2014/main" id="{EAA15062-2E22-40F7-C5B5-E9D0C3E26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49172155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7EDD1D-088E-B7BB-D781-193A632704D1}"/>
              </a:ext>
            </a:extLst>
          </p:cNvPr>
          <p:cNvSpPr>
            <a:spLocks noGrp="1"/>
          </p:cNvSpPr>
          <p:nvPr>
            <p:ph type="title"/>
          </p:nvPr>
        </p:nvSpPr>
        <p:spPr>
          <a:xfrm>
            <a:off x="510240" y="1547446"/>
            <a:ext cx="2804460" cy="1995789"/>
          </a:xfrm>
        </p:spPr>
        <p:txBody>
          <a:bodyPr>
            <a:normAutofit/>
          </a:bodyPr>
          <a:lstStyle/>
          <a:p>
            <a:pPr algn="r"/>
            <a:r>
              <a:rPr lang="en-GB" sz="3300"/>
              <a:t>Objectives</a:t>
            </a:r>
          </a:p>
        </p:txBody>
      </p:sp>
      <p:graphicFrame>
        <p:nvGraphicFramePr>
          <p:cNvPr id="5" name="Content Placeholder 2">
            <a:extLst>
              <a:ext uri="{FF2B5EF4-FFF2-40B4-BE49-F238E27FC236}">
                <a16:creationId xmlns:a16="http://schemas.microsoft.com/office/drawing/2014/main" id="{61A4CDB3-8B0B-C9F8-83CF-D1643589C7E8}"/>
              </a:ext>
            </a:extLst>
          </p:cNvPr>
          <p:cNvGraphicFramePr>
            <a:graphicFrameLocks noGrp="1"/>
          </p:cNvGraphicFramePr>
          <p:nvPr>
            <p:ph idx="1"/>
            <p:extLst>
              <p:ext uri="{D42A27DB-BD31-4B8C-83A1-F6EECF244321}">
                <p14:modId xmlns:p14="http://schemas.microsoft.com/office/powerpoint/2010/main" val="1797512431"/>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2680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8">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3" name="Rectangle 22">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A95B58-0C6C-333B-FFE8-4FAEB870ED74}"/>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cap="none">
                <a:solidFill>
                  <a:srgbClr val="FFFFFF"/>
                </a:solidFill>
              </a:rPr>
              <a:t>Functional Requirements</a:t>
            </a:r>
            <a:endParaRPr lang="en-US" sz="3600">
              <a:solidFill>
                <a:srgbClr val="FFFFFF"/>
              </a:solidFill>
            </a:endParaRPr>
          </a:p>
        </p:txBody>
      </p:sp>
      <p:sp>
        <p:nvSpPr>
          <p:cNvPr id="27" name="Rectangle 26">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10">
            <a:extLst>
              <a:ext uri="{FF2B5EF4-FFF2-40B4-BE49-F238E27FC236}">
                <a16:creationId xmlns:a16="http://schemas.microsoft.com/office/drawing/2014/main" id="{6B0D620A-8CB8-05F5-B3D0-D63A0F521287}"/>
              </a:ext>
            </a:extLst>
          </p:cNvPr>
          <p:cNvGraphicFramePr>
            <a:graphicFrameLocks/>
          </p:cNvGraphicFramePr>
          <p:nvPr>
            <p:extLst>
              <p:ext uri="{D42A27DB-BD31-4B8C-83A1-F6EECF244321}">
                <p14:modId xmlns:p14="http://schemas.microsoft.com/office/powerpoint/2010/main" val="2551810769"/>
              </p:ext>
            </p:extLst>
          </p:nvPr>
        </p:nvGraphicFramePr>
        <p:xfrm>
          <a:off x="518181" y="119700"/>
          <a:ext cx="8248314" cy="3269390"/>
        </p:xfrm>
        <a:graphic>
          <a:graphicData uri="http://schemas.openxmlformats.org/drawingml/2006/table">
            <a:tbl>
              <a:tblPr firstRow="1" bandRow="1">
                <a:noFill/>
                <a:tableStyleId>{5C22544A-7EE6-4342-B048-85BDC9FD1C3A}</a:tableStyleId>
              </a:tblPr>
              <a:tblGrid>
                <a:gridCol w="5915622">
                  <a:extLst>
                    <a:ext uri="{9D8B030D-6E8A-4147-A177-3AD203B41FA5}">
                      <a16:colId xmlns:a16="http://schemas.microsoft.com/office/drawing/2014/main" val="2572918285"/>
                    </a:ext>
                  </a:extLst>
                </a:gridCol>
                <a:gridCol w="2332692">
                  <a:extLst>
                    <a:ext uri="{9D8B030D-6E8A-4147-A177-3AD203B41FA5}">
                      <a16:colId xmlns:a16="http://schemas.microsoft.com/office/drawing/2014/main" val="2300495320"/>
                    </a:ext>
                  </a:extLst>
                </a:gridCol>
              </a:tblGrid>
              <a:tr h="252549">
                <a:tc>
                  <a:txBody>
                    <a:bodyPr/>
                    <a:lstStyle/>
                    <a:p>
                      <a:r>
                        <a:rPr lang="en-GB" sz="800" b="0" cap="none" spc="0">
                          <a:solidFill>
                            <a:schemeClr val="tx1"/>
                          </a:solidFill>
                        </a:rPr>
                        <a:t>Requirement</a:t>
                      </a:r>
                    </a:p>
                  </a:txBody>
                  <a:tcPr marL="23622" marR="23622" marT="16970" marB="47244" anchor="b">
                    <a:lnL w="12700" cmpd="sng">
                      <a:noFill/>
                    </a:lnL>
                    <a:lnR w="12700" cmpd="sng">
                      <a:noFill/>
                    </a:lnR>
                    <a:lnT w="9525" cap="flat" cmpd="sng" algn="ctr">
                      <a:noFill/>
                      <a:prstDash val="solid"/>
                    </a:lnT>
                    <a:lnB w="38100" cmpd="sng">
                      <a:noFill/>
                    </a:lnB>
                    <a:noFill/>
                  </a:tcPr>
                </a:tc>
                <a:tc>
                  <a:txBody>
                    <a:bodyPr/>
                    <a:lstStyle/>
                    <a:p>
                      <a:r>
                        <a:rPr lang="en-GB" sz="800" b="0" cap="none" spc="0">
                          <a:solidFill>
                            <a:schemeClr val="tx1"/>
                          </a:solidFill>
                        </a:rPr>
                        <a:t>Type</a:t>
                      </a:r>
                    </a:p>
                  </a:txBody>
                  <a:tcPr marL="23622" marR="23622" marT="16970" marB="47244"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89355183"/>
                  </a:ext>
                </a:extLst>
              </a:tr>
              <a:tr h="214507">
                <a:tc>
                  <a:txBody>
                    <a:bodyPr/>
                    <a:lstStyle/>
                    <a:p>
                      <a:r>
                        <a:rPr lang="en-GB" sz="600" cap="none" spc="0">
                          <a:solidFill>
                            <a:schemeClr val="tx1"/>
                          </a:solidFill>
                        </a:rPr>
                        <a:t>Integrate with Active Directory for SSO</a:t>
                      </a:r>
                    </a:p>
                  </a:txBody>
                  <a:tcPr marL="23622" marR="23622" marT="16970" marB="47244">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GB" sz="600" cap="none" spc="0">
                          <a:solidFill>
                            <a:schemeClr val="tx1"/>
                          </a:solidFill>
                        </a:rPr>
                        <a:t>System process </a:t>
                      </a:r>
                    </a:p>
                  </a:txBody>
                  <a:tcPr marL="23622" marR="23622" marT="16970" marB="47244">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02787695"/>
                  </a:ext>
                </a:extLst>
              </a:tr>
              <a:tr h="214507">
                <a:tc>
                  <a:txBody>
                    <a:bodyPr/>
                    <a:lstStyle/>
                    <a:p>
                      <a:r>
                        <a:rPr lang="en-GB" sz="600" cap="none" spc="0" dirty="0">
                          <a:solidFill>
                            <a:schemeClr val="tx1"/>
                          </a:solidFill>
                        </a:rPr>
                        <a:t>Grant varying levels of authorization to different user types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5306459"/>
                  </a:ext>
                </a:extLst>
              </a:tr>
              <a:tr h="214507">
                <a:tc>
                  <a:txBody>
                    <a:bodyPr/>
                    <a:lstStyle/>
                    <a:p>
                      <a:r>
                        <a:rPr lang="en-GB" sz="600" cap="none" spc="0" dirty="0">
                          <a:solidFill>
                            <a:schemeClr val="tx1"/>
                          </a:solidFill>
                        </a:rPr>
                        <a:t>Allow users to create and publish articles, free form content, and books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000360480"/>
                  </a:ext>
                </a:extLst>
              </a:tr>
              <a:tr h="214507">
                <a:tc>
                  <a:txBody>
                    <a:bodyPr/>
                    <a:lstStyle/>
                    <a:p>
                      <a:r>
                        <a:rPr lang="en-GB" sz="600" cap="none" spc="0">
                          <a:solidFill>
                            <a:schemeClr val="tx1"/>
                          </a:solidFill>
                        </a:rPr>
                        <a:t>Enable admins to manage content by reviewing and approving posts, removing outdated or irrelevant content</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81532402"/>
                  </a:ext>
                </a:extLst>
              </a:tr>
              <a:tr h="214507">
                <a:tc>
                  <a:txBody>
                    <a:bodyPr/>
                    <a:lstStyle/>
                    <a:p>
                      <a:r>
                        <a:rPr lang="en-GB" sz="600" cap="none" spc="0">
                          <a:solidFill>
                            <a:schemeClr val="tx1"/>
                          </a:solidFill>
                        </a:rPr>
                        <a:t>Implement a robust tagging system for users to categorize their posts with relevant keywords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92940838"/>
                  </a:ext>
                </a:extLst>
              </a:tr>
              <a:tr h="214507">
                <a:tc>
                  <a:txBody>
                    <a:bodyPr/>
                    <a:lstStyle/>
                    <a:p>
                      <a:r>
                        <a:rPr lang="en-GB" sz="600" cap="none" spc="0">
                          <a:solidFill>
                            <a:schemeClr val="tx1"/>
                          </a:solidFill>
                        </a:rPr>
                        <a:t>Include a powerful search function for users to easily find content based on specific keywords or categories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49228190"/>
                  </a:ext>
                </a:extLst>
              </a:tr>
              <a:tr h="214507">
                <a:tc>
                  <a:txBody>
                    <a:bodyPr/>
                    <a:lstStyle/>
                    <a:p>
                      <a:r>
                        <a:rPr lang="en-GB" sz="600" cap="none" spc="0">
                          <a:solidFill>
                            <a:schemeClr val="tx1"/>
                          </a:solidFill>
                        </a:rPr>
                        <a:t>Encourage user engagement through features like commenting and rating</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952720024"/>
                  </a:ext>
                </a:extLst>
              </a:tr>
              <a:tr h="214507">
                <a:tc>
                  <a:txBody>
                    <a:bodyPr/>
                    <a:lstStyle/>
                    <a:p>
                      <a:r>
                        <a:rPr lang="en-GB" sz="600" cap="none" spc="0">
                          <a:solidFill>
                            <a:schemeClr val="tx1"/>
                          </a:solidFill>
                        </a:rPr>
                        <a:t>Enable users to connect with others who share similar interests or expertise</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47261602"/>
                  </a:ext>
                </a:extLst>
              </a:tr>
              <a:tr h="214507">
                <a:tc>
                  <a:txBody>
                    <a:bodyPr/>
                    <a:lstStyle/>
                    <a:p>
                      <a:r>
                        <a:rPr lang="en-GB" sz="600" cap="none" spc="0">
                          <a:solidFill>
                            <a:schemeClr val="tx1"/>
                          </a:solidFill>
                        </a:rPr>
                        <a:t>Provide analytics and reporting features for tracking user engagement and content performance</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382224146"/>
                  </a:ext>
                </a:extLst>
              </a:tr>
              <a:tr h="214507">
                <a:tc>
                  <a:txBody>
                    <a:bodyPr/>
                    <a:lstStyle/>
                    <a:p>
                      <a:r>
                        <a:rPr lang="en-GB" sz="600" cap="none" spc="0">
                          <a:solidFill>
                            <a:schemeClr val="tx1"/>
                          </a:solidFill>
                        </a:rPr>
                        <a:t>Allow admins to export data for further analysis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10539290"/>
                  </a:ext>
                </a:extLst>
              </a:tr>
              <a:tr h="328632">
                <a:tc>
                  <a:txBody>
                    <a:bodyPr/>
                    <a:lstStyle/>
                    <a:p>
                      <a:r>
                        <a:rPr lang="en-GB" sz="600" cap="none" spc="0">
                          <a:solidFill>
                            <a:schemeClr val="tx1"/>
                          </a:solidFill>
                        </a:rPr>
                        <a:t>Ensure platform security and compliance with relevant data privacy regulations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p>
                      <a:endParaRPr lang="en-GB" sz="600" cap="none" spc="0">
                        <a:solidFill>
                          <a:schemeClr val="tx1"/>
                        </a:solidFill>
                      </a:endParaRP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37419222"/>
                  </a:ext>
                </a:extLst>
              </a:tr>
              <a:tr h="328632">
                <a:tc>
                  <a:txBody>
                    <a:bodyPr/>
                    <a:lstStyle/>
                    <a:p>
                      <a:r>
                        <a:rPr lang="en-GB" sz="600" cap="none" spc="0" dirty="0">
                          <a:solidFill>
                            <a:schemeClr val="tx1"/>
                          </a:solidFill>
                        </a:rPr>
                        <a:t>Implement features like encryption, user access controls, and data retention policies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600" cap="none" spc="0" dirty="0">
                          <a:solidFill>
                            <a:schemeClr val="tx1"/>
                          </a:solidFill>
                        </a:rPr>
                        <a:t>System process </a:t>
                      </a:r>
                    </a:p>
                    <a:p>
                      <a:endParaRPr lang="en-GB" sz="600" cap="none" spc="0" dirty="0">
                        <a:solidFill>
                          <a:schemeClr val="tx1"/>
                        </a:solidFill>
                      </a:endParaRP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666543554"/>
                  </a:ext>
                </a:extLst>
              </a:tr>
              <a:tr h="214507">
                <a:tc>
                  <a:txBody>
                    <a:bodyPr/>
                    <a:lstStyle/>
                    <a:p>
                      <a:r>
                        <a:rPr lang="en-GB" sz="600" cap="none" spc="0">
                          <a:solidFill>
                            <a:schemeClr val="tx1"/>
                          </a:solidFill>
                        </a:rPr>
                        <a:t>Integrate with company's internal communication and project management systems</a:t>
                      </a:r>
                    </a:p>
                  </a:txBody>
                  <a:tcPr marL="23622" marR="23622" marT="16970" marB="47244">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dirty="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567687"/>
                  </a:ext>
                </a:extLst>
              </a:tr>
            </a:tbl>
          </a:graphicData>
        </a:graphic>
      </p:graphicFrame>
    </p:spTree>
    <p:extLst>
      <p:ext uri="{BB962C8B-B14F-4D97-AF65-F5344CB8AC3E}">
        <p14:creationId xmlns:p14="http://schemas.microsoft.com/office/powerpoint/2010/main" val="138371158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4"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5"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6"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8" name="Rectangle 18">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0">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40" name="Rectangle 22">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A95B58-0C6C-333B-FFE8-4FAEB870ED74}"/>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cap="none" dirty="0">
                <a:solidFill>
                  <a:srgbClr val="FFFFFF"/>
                </a:solidFill>
              </a:rPr>
              <a:t>Non-Functional Requirements</a:t>
            </a:r>
            <a:endParaRPr lang="en-US" sz="3600" dirty="0">
              <a:solidFill>
                <a:srgbClr val="FFFFFF"/>
              </a:solidFill>
            </a:endParaRPr>
          </a:p>
        </p:txBody>
      </p:sp>
      <p:sp>
        <p:nvSpPr>
          <p:cNvPr id="42" name="Rectangle 26">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28">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0">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10">
            <a:extLst>
              <a:ext uri="{FF2B5EF4-FFF2-40B4-BE49-F238E27FC236}">
                <a16:creationId xmlns:a16="http://schemas.microsoft.com/office/drawing/2014/main" id="{6B0D620A-8CB8-05F5-B3D0-D63A0F521287}"/>
              </a:ext>
            </a:extLst>
          </p:cNvPr>
          <p:cNvGraphicFramePr>
            <a:graphicFrameLocks/>
          </p:cNvGraphicFramePr>
          <p:nvPr>
            <p:extLst>
              <p:ext uri="{D42A27DB-BD31-4B8C-83A1-F6EECF244321}">
                <p14:modId xmlns:p14="http://schemas.microsoft.com/office/powerpoint/2010/main" val="3413036836"/>
              </p:ext>
            </p:extLst>
          </p:nvPr>
        </p:nvGraphicFramePr>
        <p:xfrm>
          <a:off x="453753" y="578044"/>
          <a:ext cx="8236493" cy="2159301"/>
        </p:xfrm>
        <a:graphic>
          <a:graphicData uri="http://schemas.openxmlformats.org/drawingml/2006/table">
            <a:tbl>
              <a:tblPr firstRow="1" bandRow="1">
                <a:noFill/>
                <a:tableStyleId>{5C22544A-7EE6-4342-B048-85BDC9FD1C3A}</a:tableStyleId>
              </a:tblPr>
              <a:tblGrid>
                <a:gridCol w="6375503">
                  <a:extLst>
                    <a:ext uri="{9D8B030D-6E8A-4147-A177-3AD203B41FA5}">
                      <a16:colId xmlns:a16="http://schemas.microsoft.com/office/drawing/2014/main" val="2572918285"/>
                    </a:ext>
                  </a:extLst>
                </a:gridCol>
                <a:gridCol w="1860990">
                  <a:extLst>
                    <a:ext uri="{9D8B030D-6E8A-4147-A177-3AD203B41FA5}">
                      <a16:colId xmlns:a16="http://schemas.microsoft.com/office/drawing/2014/main" val="2300495320"/>
                    </a:ext>
                  </a:extLst>
                </a:gridCol>
              </a:tblGrid>
              <a:tr h="213641">
                <a:tc>
                  <a:txBody>
                    <a:bodyPr/>
                    <a:lstStyle/>
                    <a:p>
                      <a:r>
                        <a:rPr lang="en-GB" sz="900" b="0" cap="none" spc="0" dirty="0">
                          <a:solidFill>
                            <a:schemeClr val="tx1"/>
                          </a:solidFill>
                        </a:rPr>
                        <a:t>Requirement</a:t>
                      </a:r>
                    </a:p>
                  </a:txBody>
                  <a:tcPr marL="16416" marR="16416" marT="11793" marB="32831" anchor="b">
                    <a:lnL w="12700" cmpd="sng">
                      <a:noFill/>
                    </a:lnL>
                    <a:lnR w="12700" cmpd="sng">
                      <a:noFill/>
                    </a:lnR>
                    <a:lnT w="9525" cap="flat" cmpd="sng" algn="ctr">
                      <a:noFill/>
                      <a:prstDash val="solid"/>
                    </a:lnT>
                    <a:lnB w="38100" cmpd="sng">
                      <a:noFill/>
                    </a:lnB>
                    <a:noFill/>
                  </a:tcPr>
                </a:tc>
                <a:tc>
                  <a:txBody>
                    <a:bodyPr/>
                    <a:lstStyle/>
                    <a:p>
                      <a:r>
                        <a:rPr lang="en-GB" sz="900" b="0" cap="none" spc="0">
                          <a:solidFill>
                            <a:schemeClr val="tx1"/>
                          </a:solidFill>
                        </a:rPr>
                        <a:t>Type</a:t>
                      </a:r>
                    </a:p>
                  </a:txBody>
                  <a:tcPr marL="16416" marR="16416" marT="11793" marB="3283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89355183"/>
                  </a:ext>
                </a:extLst>
              </a:tr>
              <a:tr h="309151">
                <a:tc>
                  <a:txBody>
                    <a:bodyPr/>
                    <a:lstStyle/>
                    <a:p>
                      <a:r>
                        <a:rPr lang="en-GB" sz="800" dirty="0"/>
                        <a:t>Handle a large volume of users and content without significant degradation in performance</a:t>
                      </a:r>
                    </a:p>
                  </a:txBody>
                  <a:tcPr marL="77007" marR="77007" marT="38503" marB="38503">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GB" sz="800"/>
                        <a:t>Performance</a:t>
                      </a:r>
                    </a:p>
                  </a:txBody>
                  <a:tcPr marL="77007" marR="77007" marT="38503" marB="38503">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02787695"/>
                  </a:ext>
                </a:extLst>
              </a:tr>
              <a:tr h="233787">
                <a:tc>
                  <a:txBody>
                    <a:bodyPr/>
                    <a:lstStyle/>
                    <a:p>
                      <a:r>
                        <a:rPr lang="en-GB" sz="800" b="0" i="0" kern="1200" dirty="0">
                          <a:solidFill>
                            <a:schemeClr val="dk1"/>
                          </a:solidFill>
                          <a:effectLst/>
                          <a:latin typeface="+mn-lt"/>
                          <a:ea typeface="+mn-ea"/>
                          <a:cs typeface="+mn-cs"/>
                        </a:rPr>
                        <a:t>Ensure the platform is responsive and loads quickly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a:t>Performance</a:t>
                      </a:r>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5306459"/>
                  </a:ext>
                </a:extLst>
              </a:tr>
              <a:tr h="233787">
                <a:tc>
                  <a:txBody>
                    <a:bodyPr/>
                    <a:lstStyle/>
                    <a:p>
                      <a:r>
                        <a:rPr lang="en-GB" sz="800" b="0" i="0" kern="1200">
                          <a:solidFill>
                            <a:schemeClr val="dk1"/>
                          </a:solidFill>
                          <a:effectLst/>
                          <a:latin typeface="+mn-lt"/>
                          <a:ea typeface="+mn-ea"/>
                          <a:cs typeface="+mn-cs"/>
                        </a:rPr>
                        <a:t>Make the platform easy to use and navigate</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a:solidFill>
                            <a:schemeClr val="dk1"/>
                          </a:solidFill>
                          <a:effectLst/>
                          <a:latin typeface="+mn-lt"/>
                          <a:ea typeface="+mn-ea"/>
                          <a:cs typeface="+mn-cs"/>
                        </a:rPr>
                        <a:t>Usability</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000360480"/>
                  </a:ext>
                </a:extLst>
              </a:tr>
              <a:tr h="233787">
                <a:tc>
                  <a:txBody>
                    <a:bodyPr/>
                    <a:lstStyle/>
                    <a:p>
                      <a:r>
                        <a:rPr lang="en-GB" sz="800" b="0" i="0" kern="1200" dirty="0">
                          <a:solidFill>
                            <a:schemeClr val="dk1"/>
                          </a:solidFill>
                          <a:effectLst/>
                          <a:latin typeface="+mn-lt"/>
                          <a:ea typeface="+mn-ea"/>
                          <a:cs typeface="+mn-cs"/>
                        </a:rPr>
                        <a:t>Provide user-friendly interfaces for content creation and management</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a:solidFill>
                            <a:schemeClr val="dk1"/>
                          </a:solidFill>
                          <a:effectLst/>
                          <a:latin typeface="+mn-lt"/>
                          <a:ea typeface="+mn-ea"/>
                          <a:cs typeface="+mn-cs"/>
                        </a:rPr>
                        <a:t>Usability</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81532402"/>
                  </a:ext>
                </a:extLst>
              </a:tr>
              <a:tr h="233787">
                <a:tc>
                  <a:txBody>
                    <a:bodyPr/>
                    <a:lstStyle/>
                    <a:p>
                      <a:r>
                        <a:rPr lang="en-GB" sz="800" b="0" i="0" kern="1200" dirty="0">
                          <a:solidFill>
                            <a:schemeClr val="dk1"/>
                          </a:solidFill>
                          <a:effectLst/>
                          <a:latin typeface="+mn-lt"/>
                          <a:ea typeface="+mn-ea"/>
                          <a:cs typeface="+mn-cs"/>
                        </a:rPr>
                        <a:t>Ensure the platform is always available and accessible to users</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a:solidFill>
                            <a:schemeClr val="dk1"/>
                          </a:solidFill>
                          <a:effectLst/>
                          <a:latin typeface="+mn-lt"/>
                          <a:ea typeface="+mn-ea"/>
                          <a:cs typeface="+mn-cs"/>
                        </a:rPr>
                        <a:t>Reliability</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92940838"/>
                  </a:ext>
                </a:extLst>
              </a:tr>
              <a:tr h="233787">
                <a:tc>
                  <a:txBody>
                    <a:bodyPr/>
                    <a:lstStyle/>
                    <a:p>
                      <a:r>
                        <a:rPr lang="en-GB" sz="800" b="0" i="0" kern="1200">
                          <a:solidFill>
                            <a:schemeClr val="dk1"/>
                          </a:solidFill>
                          <a:effectLst/>
                          <a:latin typeface="+mn-lt"/>
                          <a:ea typeface="+mn-ea"/>
                          <a:cs typeface="+mn-cs"/>
                        </a:rPr>
                        <a:t>Include backup and disaster recovery mechanisms to maintain data integrity</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dirty="0">
                          <a:solidFill>
                            <a:schemeClr val="dk1"/>
                          </a:solidFill>
                          <a:effectLst/>
                          <a:latin typeface="+mn-lt"/>
                          <a:ea typeface="+mn-ea"/>
                          <a:cs typeface="+mn-cs"/>
                        </a:rPr>
                        <a:t>Reliability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49228190"/>
                  </a:ext>
                </a:extLst>
              </a:tr>
              <a:tr h="233787">
                <a:tc>
                  <a:txBody>
                    <a:bodyPr/>
                    <a:lstStyle/>
                    <a:p>
                      <a:r>
                        <a:rPr lang="en-GB" sz="800" b="0" i="0" kern="1200" dirty="0">
                          <a:solidFill>
                            <a:schemeClr val="dk1"/>
                          </a:solidFill>
                          <a:effectLst/>
                          <a:latin typeface="+mn-lt"/>
                          <a:ea typeface="+mn-ea"/>
                          <a:cs typeface="+mn-cs"/>
                        </a:rPr>
                        <a:t>Ensure the platform is compatible with a variety of devices and browsers</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dirty="0">
                          <a:solidFill>
                            <a:schemeClr val="dk1"/>
                          </a:solidFill>
                          <a:effectLst/>
                          <a:latin typeface="+mn-lt"/>
                          <a:ea typeface="+mn-ea"/>
                          <a:cs typeface="+mn-cs"/>
                        </a:rPr>
                        <a:t>Compatibility</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952720024"/>
                  </a:ext>
                </a:extLst>
              </a:tr>
              <a:tr h="233787">
                <a:tc>
                  <a:txBody>
                    <a:bodyPr/>
                    <a:lstStyle/>
                    <a:p>
                      <a:r>
                        <a:rPr lang="en-GB" sz="800" b="0" i="0" kern="1200">
                          <a:solidFill>
                            <a:schemeClr val="dk1"/>
                          </a:solidFill>
                          <a:effectLst/>
                          <a:latin typeface="+mn-lt"/>
                          <a:ea typeface="+mn-ea"/>
                          <a:cs typeface="+mn-cs"/>
                        </a:rPr>
                        <a:t>Comply with relevant web standards and protocols</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dirty="0">
                          <a:solidFill>
                            <a:schemeClr val="dk1"/>
                          </a:solidFill>
                          <a:effectLst/>
                          <a:latin typeface="+mn-lt"/>
                          <a:ea typeface="+mn-ea"/>
                          <a:cs typeface="+mn-cs"/>
                        </a:rPr>
                        <a:t>Compatibility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47261602"/>
                  </a:ext>
                </a:extLst>
              </a:tr>
            </a:tbl>
          </a:graphicData>
        </a:graphic>
      </p:graphicFrame>
    </p:spTree>
    <p:extLst>
      <p:ext uri="{BB962C8B-B14F-4D97-AF65-F5344CB8AC3E}">
        <p14:creationId xmlns:p14="http://schemas.microsoft.com/office/powerpoint/2010/main" val="358572246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Rectangle 18">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23" name="Rectangle 22">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1547446"/>
            <a:ext cx="2804460" cy="1995789"/>
          </a:xfrm>
        </p:spPr>
        <p:txBody>
          <a:bodyPr vert="horz" lIns="91440" tIns="45720" rIns="91440" bIns="45720" rtlCol="0" anchor="ctr">
            <a:normAutofit/>
          </a:bodyPr>
          <a:lstStyle/>
          <a:p>
            <a:pPr algn="r" defTabSz="914400"/>
            <a:r>
              <a:rPr lang="en-US" sz="3300"/>
              <a:t>Success Criteria</a:t>
            </a:r>
          </a:p>
        </p:txBody>
      </p:sp>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591334429"/>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65" name="Picture 10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67" name="Picture 1066">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069" name="Picture 1068">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071" name="Rectangle 1070">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73" name="Rectangle 1072">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500" dirty="0">
                <a:effectLst/>
              </a:rPr>
              <a:t>MHR is a leading HR &amp; Payroll service provider who strives for continuous evolution of its product, which requires mass research be shared across the business.</a:t>
            </a:r>
            <a:endParaRPr lang="en-US" sz="15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3102093" cy="2699487"/>
          </a:xfrm>
        </p:spPr>
        <p:txBody>
          <a:bodyPr>
            <a:normAutofit/>
          </a:bodyPr>
          <a:lstStyle/>
          <a:p>
            <a:r>
              <a:rPr lang="en-US" sz="1400" dirty="0"/>
              <a:t>Using Azure as the cloud provider.</a:t>
            </a:r>
          </a:p>
          <a:p>
            <a:r>
              <a:rPr lang="en-US" sz="1400" dirty="0"/>
              <a:t>Azure AD for SSO</a:t>
            </a:r>
          </a:p>
          <a:p>
            <a:r>
              <a:rPr lang="en-US" sz="1400" dirty="0"/>
              <a:t>Azure container registries for </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4"/>
          <a:stretch>
            <a:fillRect/>
          </a:stretch>
        </p:blipFill>
        <p:spPr>
          <a:xfrm>
            <a:off x="3957067" y="876201"/>
            <a:ext cx="4727351" cy="33682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40" name="Picture 39">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solidFill>
                  <a:srgbClr val="FFFFFF"/>
                </a:solidFill>
              </a:rPr>
              <a:t>Graph database design</a:t>
            </a:r>
          </a:p>
        </p:txBody>
      </p:sp>
      <p:pic>
        <p:nvPicPr>
          <p:cNvPr id="46" name="Picture 45">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232944" y="1683463"/>
            <a:ext cx="3479329" cy="3259921"/>
          </a:xfrm>
        </p:spPr>
        <p:txBody>
          <a:bodyPr>
            <a:normAutofit/>
          </a:bodyPr>
          <a:lstStyle/>
          <a:p>
            <a:pPr marL="0" indent="0">
              <a:buNone/>
            </a:pPr>
            <a:r>
              <a:rPr lang="en-GB" sz="700" b="1" dirty="0">
                <a:solidFill>
                  <a:srgbClr val="FFFFFF"/>
                </a:solidFill>
              </a:rPr>
              <a:t>Department</a:t>
            </a:r>
          </a:p>
          <a:p>
            <a:r>
              <a:rPr lang="en-GB" sz="700" dirty="0">
                <a:solidFill>
                  <a:srgbClr val="FFFFFF"/>
                </a:solidFill>
              </a:rPr>
              <a:t>name: a string representing the name of the department.</a:t>
            </a:r>
          </a:p>
          <a:p>
            <a:r>
              <a:rPr lang="en-GB" sz="700" dirty="0">
                <a:solidFill>
                  <a:srgbClr val="FFFFFF"/>
                </a:solidFill>
              </a:rPr>
              <a:t>description: a string representing a description of the department.</a:t>
            </a:r>
          </a:p>
          <a:p>
            <a:r>
              <a:rPr lang="en-GB" sz="700" dirty="0">
                <a:solidFill>
                  <a:srgbClr val="FFFFFF"/>
                </a:solidFill>
              </a:rPr>
              <a:t>location: a string representing the location of the department.</a:t>
            </a:r>
          </a:p>
          <a:p>
            <a:pPr marL="0" indent="0">
              <a:buNone/>
            </a:pPr>
            <a:r>
              <a:rPr lang="en-GB" sz="700" b="1" dirty="0">
                <a:solidFill>
                  <a:srgbClr val="FFFFFF"/>
                </a:solidFill>
              </a:rPr>
              <a:t>Person</a:t>
            </a:r>
          </a:p>
          <a:p>
            <a:r>
              <a:rPr lang="en-GB" sz="700" dirty="0">
                <a:solidFill>
                  <a:srgbClr val="FFFFFF"/>
                </a:solidFill>
              </a:rPr>
              <a:t>name: a string representing the name of the person.</a:t>
            </a:r>
          </a:p>
          <a:p>
            <a:r>
              <a:rPr lang="en-GB" sz="700" dirty="0">
                <a:solidFill>
                  <a:srgbClr val="FFFFFF"/>
                </a:solidFill>
              </a:rPr>
              <a:t>age: an integer representing the age of the person.</a:t>
            </a:r>
          </a:p>
          <a:p>
            <a:r>
              <a:rPr lang="en-GB" sz="700" dirty="0">
                <a:solidFill>
                  <a:srgbClr val="FFFFFF"/>
                </a:solidFill>
              </a:rPr>
              <a:t>email: a string representing the email address of the person.</a:t>
            </a:r>
          </a:p>
          <a:p>
            <a:pPr marL="0" indent="0">
              <a:buNone/>
            </a:pPr>
            <a:r>
              <a:rPr lang="en-GB" sz="700" b="1" dirty="0">
                <a:solidFill>
                  <a:srgbClr val="FFFFFF"/>
                </a:solidFill>
              </a:rPr>
              <a:t>Post</a:t>
            </a:r>
          </a:p>
          <a:p>
            <a:r>
              <a:rPr lang="en-GB" sz="700" dirty="0">
                <a:solidFill>
                  <a:srgbClr val="FFFFFF"/>
                </a:solidFill>
              </a:rPr>
              <a:t>title: a string representing the title of the post.</a:t>
            </a:r>
          </a:p>
          <a:p>
            <a:r>
              <a:rPr lang="en-GB" sz="700" dirty="0">
                <a:solidFill>
                  <a:srgbClr val="FFFFFF"/>
                </a:solidFill>
              </a:rPr>
              <a:t>body: a string representing the body of the post.</a:t>
            </a:r>
          </a:p>
          <a:p>
            <a:r>
              <a:rPr lang="en-GB" sz="700" dirty="0">
                <a:solidFill>
                  <a:srgbClr val="FFFFFF"/>
                </a:solidFill>
              </a:rPr>
              <a:t>timestamp: a datetime object representing the time when the post was created.</a:t>
            </a:r>
          </a:p>
          <a:p>
            <a:r>
              <a:rPr lang="en-GB" sz="700" dirty="0">
                <a:solidFill>
                  <a:srgbClr val="FFFFFF"/>
                </a:solidFill>
              </a:rPr>
              <a:t>type: a string which represents the type of post. </a:t>
            </a:r>
          </a:p>
          <a:p>
            <a:pPr marL="0" indent="0">
              <a:buNone/>
            </a:pPr>
            <a:r>
              <a:rPr lang="en-GB" sz="700" b="1" dirty="0">
                <a:solidFill>
                  <a:srgbClr val="FFFFFF"/>
                </a:solidFill>
              </a:rPr>
              <a:t>Tag</a:t>
            </a:r>
          </a:p>
          <a:p>
            <a:r>
              <a:rPr lang="en-GB" sz="700" dirty="0">
                <a:solidFill>
                  <a:srgbClr val="FFFFFF"/>
                </a:solidFill>
              </a:rPr>
              <a:t>name: a string representing the name of the tag.</a:t>
            </a:r>
          </a:p>
          <a:p>
            <a:r>
              <a:rPr lang="en-GB" sz="700" dirty="0">
                <a:solidFill>
                  <a:srgbClr val="FFFFFF"/>
                </a:solidFill>
              </a:rPr>
              <a:t>description: a string representing a description of the tag.</a:t>
            </a:r>
          </a:p>
          <a:p>
            <a:endParaRPr lang="en-US" sz="500" dirty="0">
              <a:solidFill>
                <a:srgbClr val="FFFFFF"/>
              </a:solidFill>
            </a:endParaRPr>
          </a:p>
        </p:txBody>
      </p:sp>
      <p:sp useBgFill="1">
        <p:nvSpPr>
          <p:cNvPr id="48" name="Rectangle 47">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3.png" descr="Diagram&#10;&#10;Description automatically generated">
            <a:extLst>
              <a:ext uri="{FF2B5EF4-FFF2-40B4-BE49-F238E27FC236}">
                <a16:creationId xmlns:a16="http://schemas.microsoft.com/office/drawing/2014/main" id="{C3558AC1-C384-2102-7282-AE9965BA86E1}"/>
              </a:ext>
            </a:extLst>
          </p:cNvPr>
          <p:cNvPicPr/>
          <p:nvPr/>
        </p:nvPicPr>
        <p:blipFill>
          <a:blip r:embed="rId5"/>
          <a:stretch>
            <a:fillRect/>
          </a:stretch>
        </p:blipFill>
        <p:spPr>
          <a:xfrm>
            <a:off x="4194813" y="1381778"/>
            <a:ext cx="4221951" cy="2374847"/>
          </a:xfrm>
          <a:prstGeom prst="rect">
            <a:avLst/>
          </a:prstGeom>
          <a:ln>
            <a:noFill/>
          </a:ln>
          <a:effectLst/>
        </p:spPr>
      </p:pic>
    </p:spTree>
    <p:extLst>
      <p:ext uri="{BB962C8B-B14F-4D97-AF65-F5344CB8AC3E}">
        <p14:creationId xmlns:p14="http://schemas.microsoft.com/office/powerpoint/2010/main" val="88402554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1032">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035" name="Picture 1034">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7" name="Rectangle 1036">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0240" y="564921"/>
            <a:ext cx="4188508" cy="810703"/>
          </a:xfrm>
        </p:spPr>
        <p:txBody>
          <a:bodyPr>
            <a:normAutofit/>
          </a:bodyPr>
          <a:lstStyle/>
          <a:p>
            <a:r>
              <a:rPr lang="en-GB" dirty="0">
                <a:solidFill>
                  <a:srgbClr val="FFFFFF"/>
                </a:solidFill>
              </a:rPr>
              <a:t>Layered architecture</a:t>
            </a:r>
          </a:p>
        </p:txBody>
      </p:sp>
      <p:pic>
        <p:nvPicPr>
          <p:cNvPr id="1041" name="Picture 1040">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7CA41E4B-28CC-2D64-75A9-A7E0E1F8A75A}"/>
              </a:ext>
            </a:extLst>
          </p:cNvPr>
          <p:cNvSpPr>
            <a:spLocks noGrp="1"/>
          </p:cNvSpPr>
          <p:nvPr>
            <p:ph idx="1"/>
          </p:nvPr>
        </p:nvSpPr>
        <p:spPr>
          <a:xfrm>
            <a:off x="510240" y="1752654"/>
            <a:ext cx="3828633" cy="2699487"/>
          </a:xfrm>
        </p:spPr>
        <p:txBody>
          <a:bodyPr>
            <a:normAutofit/>
          </a:bodyPr>
          <a:lstStyle/>
          <a:p>
            <a:r>
              <a:rPr lang="en-GB" sz="900" dirty="0">
                <a:solidFill>
                  <a:srgbClr val="FFFFFF"/>
                </a:solidFill>
              </a:rPr>
              <a:t>Separation of concerns:</a:t>
            </a:r>
          </a:p>
          <a:p>
            <a:pPr lvl="1"/>
            <a:r>
              <a:rPr lang="en-GB" sz="900" dirty="0">
                <a:solidFill>
                  <a:srgbClr val="FFFFFF"/>
                </a:solidFill>
              </a:rPr>
              <a:t>Focused layers for easier maintenance, cleanliness, and understanding</a:t>
            </a:r>
          </a:p>
          <a:p>
            <a:pPr lvl="1"/>
            <a:r>
              <a:rPr lang="en-GB" sz="900" dirty="0">
                <a:solidFill>
                  <a:srgbClr val="FFFFFF"/>
                </a:solidFill>
              </a:rPr>
              <a:t>Role-specific modifications within each layer</a:t>
            </a:r>
          </a:p>
          <a:p>
            <a:r>
              <a:rPr lang="en-GB" sz="900" dirty="0">
                <a:solidFill>
                  <a:srgbClr val="FFFFFF"/>
                </a:solidFill>
              </a:rPr>
              <a:t>Flexibility:</a:t>
            </a:r>
          </a:p>
          <a:p>
            <a:pPr lvl="1"/>
            <a:r>
              <a:rPr lang="en-GB" sz="900" dirty="0">
                <a:solidFill>
                  <a:srgbClr val="FFFFFF"/>
                </a:solidFill>
              </a:rPr>
              <a:t>Independent layers for making changes without impacting others</a:t>
            </a:r>
          </a:p>
          <a:p>
            <a:pPr lvl="1"/>
            <a:r>
              <a:rPr lang="en-GB" sz="900" dirty="0">
                <a:solidFill>
                  <a:srgbClr val="FFFFFF"/>
                </a:solidFill>
              </a:rPr>
              <a:t>Prevention of bugs and issues during layer modifications</a:t>
            </a:r>
          </a:p>
          <a:p>
            <a:r>
              <a:rPr lang="en-GB" sz="900" dirty="0">
                <a:solidFill>
                  <a:srgbClr val="FFFFFF"/>
                </a:solidFill>
              </a:rPr>
              <a:t>Reusability:</a:t>
            </a:r>
          </a:p>
          <a:p>
            <a:pPr lvl="1"/>
            <a:r>
              <a:rPr lang="en-GB" sz="900" dirty="0">
                <a:solidFill>
                  <a:srgbClr val="FFFFFF"/>
                </a:solidFill>
              </a:rPr>
              <a:t>Layers can be utilized by other applications with similar concerns and functionality</a:t>
            </a:r>
          </a:p>
          <a:p>
            <a:r>
              <a:rPr lang="en-GB" sz="900" dirty="0">
                <a:solidFill>
                  <a:srgbClr val="FFFFFF"/>
                </a:solidFill>
              </a:rPr>
              <a:t>Increased testability:</a:t>
            </a:r>
          </a:p>
          <a:p>
            <a:pPr lvl="1"/>
            <a:r>
              <a:rPr lang="en-GB" sz="900" dirty="0">
                <a:solidFill>
                  <a:srgbClr val="FFFFFF"/>
                </a:solidFill>
              </a:rPr>
              <a:t>Independent testing of each layer</a:t>
            </a:r>
          </a:p>
          <a:p>
            <a:pPr lvl="1"/>
            <a:r>
              <a:rPr lang="en-GB" sz="900" dirty="0">
                <a:solidFill>
                  <a:srgbClr val="FFFFFF"/>
                </a:solidFill>
              </a:rPr>
              <a:t>Smaller, specific tests for individual application components</a:t>
            </a:r>
          </a:p>
        </p:txBody>
      </p:sp>
      <p:sp useBgFill="1">
        <p:nvSpPr>
          <p:cNvPr id="1030" name="Rectangle 1042">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7039DE09-CCA1-9977-8C73-35E17B1D24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84" r="65214"/>
          <a:stretch/>
        </p:blipFill>
        <p:spPr bwMode="auto">
          <a:xfrm>
            <a:off x="5600228" y="716693"/>
            <a:ext cx="2499257" cy="3705018"/>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37948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0240" y="564921"/>
            <a:ext cx="7210396" cy="810703"/>
          </a:xfrm>
        </p:spPr>
        <p:txBody>
          <a:bodyPr>
            <a:normAutofit/>
          </a:bodyPr>
          <a:lstStyle/>
          <a:p>
            <a:r>
              <a:rPr lang="en-US" sz="2800" dirty="0"/>
              <a:t>Coding standard</a:t>
            </a:r>
            <a:br>
              <a:rPr lang="en-US" sz="2800" dirty="0"/>
            </a:br>
            <a:r>
              <a:rPr lang="en-US" sz="1400" dirty="0">
                <a:effectLst/>
              </a:rPr>
              <a:t>Five Essential Design Principles (SOLID)</a:t>
            </a:r>
            <a:endParaRPr lang="en-GB" dirty="0"/>
          </a:p>
        </p:txBody>
      </p:sp>
      <p:sp>
        <p:nvSpPr>
          <p:cNvPr id="26" name="Rectangle 7">
            <a:extLst>
              <a:ext uri="{FF2B5EF4-FFF2-40B4-BE49-F238E27FC236}">
                <a16:creationId xmlns:a16="http://schemas.microsoft.com/office/drawing/2014/main" id="{CC51711F-5AFF-8D5E-2F87-23597ACE4E97}"/>
              </a:ext>
            </a:extLst>
          </p:cNvPr>
          <p:cNvSpPr>
            <a:spLocks noGrp="1" noChangeArrowheads="1"/>
          </p:cNvSpPr>
          <p:nvPr>
            <p:ph idx="1"/>
          </p:nvPr>
        </p:nvSpPr>
        <p:spPr bwMode="auto">
          <a:xfrm>
            <a:off x="4572000" y="1610041"/>
            <a:ext cx="5782239" cy="32639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0" numCol="1"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GB" sz="1000" dirty="0"/>
              <a:t>Single Responsibility Principle (SRP)</a:t>
            </a:r>
          </a:p>
          <a:p>
            <a:pPr lvl="1">
              <a:spcAft>
                <a:spcPts val="600"/>
              </a:spcAft>
            </a:pPr>
            <a:r>
              <a:rPr lang="en-GB" sz="1000" dirty="0"/>
              <a:t>Each class, module, or function should have a single responsibility.</a:t>
            </a:r>
          </a:p>
          <a:p>
            <a:pPr lvl="1">
              <a:spcAft>
                <a:spcPts val="600"/>
              </a:spcAft>
            </a:pPr>
            <a:r>
              <a:rPr lang="en-GB" sz="1000" dirty="0"/>
              <a:t>Promotes better organization and maintainability.</a:t>
            </a:r>
          </a:p>
          <a:p>
            <a:pPr>
              <a:spcAft>
                <a:spcPts val="600"/>
              </a:spcAft>
            </a:pPr>
            <a:r>
              <a:rPr lang="en-GB" sz="1000" dirty="0"/>
              <a:t>Open Closed Principle (OCP)</a:t>
            </a:r>
          </a:p>
          <a:p>
            <a:pPr lvl="1">
              <a:spcAft>
                <a:spcPts val="600"/>
              </a:spcAft>
            </a:pPr>
            <a:r>
              <a:rPr lang="en-GB" sz="1000" dirty="0"/>
              <a:t>Classes should be open to extension but closed to modification.</a:t>
            </a:r>
          </a:p>
          <a:p>
            <a:pPr lvl="1">
              <a:spcAft>
                <a:spcPts val="600"/>
              </a:spcAft>
            </a:pPr>
            <a:r>
              <a:rPr lang="en-GB" sz="1000" dirty="0"/>
              <a:t>Enables flexibility and avoids code changes in existing classes.</a:t>
            </a:r>
          </a:p>
          <a:p>
            <a:pPr>
              <a:spcAft>
                <a:spcPts val="600"/>
              </a:spcAft>
            </a:pPr>
            <a:r>
              <a:rPr lang="en-GB" sz="1000" dirty="0" err="1"/>
              <a:t>Liskov</a:t>
            </a:r>
            <a:r>
              <a:rPr lang="en-GB" sz="1000" dirty="0"/>
              <a:t> Substitution Principle (LSP)</a:t>
            </a:r>
          </a:p>
          <a:p>
            <a:pPr lvl="1">
              <a:spcAft>
                <a:spcPts val="600"/>
              </a:spcAft>
            </a:pPr>
            <a:r>
              <a:rPr lang="en-GB" sz="1000" dirty="0"/>
              <a:t>Subclasses should be interchangeable with their base classes.</a:t>
            </a:r>
          </a:p>
          <a:p>
            <a:pPr lvl="1">
              <a:spcAft>
                <a:spcPts val="600"/>
              </a:spcAft>
            </a:pPr>
            <a:r>
              <a:rPr lang="en-GB" sz="1000" dirty="0"/>
              <a:t>Ensures substitutability and adherence to the expected behaviour.</a:t>
            </a:r>
          </a:p>
          <a:p>
            <a:pPr>
              <a:spcAft>
                <a:spcPts val="600"/>
              </a:spcAft>
            </a:pPr>
            <a:r>
              <a:rPr lang="en-GB" sz="1000" dirty="0"/>
              <a:t>Interface Segregation Principle (ISP)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a:spcAft>
                <a:spcPts val="600"/>
              </a:spcAft>
            </a:pPr>
            <a:r>
              <a:rPr lang="en-GB" sz="1000" dirty="0"/>
              <a:t>Dependency Inversion Principle (DIP)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marL="342900" lvl="1" indent="0">
              <a:spcAft>
                <a:spcPts val="600"/>
              </a:spcAft>
              <a:buNone/>
            </a:pPr>
            <a:endParaRPr lang="en-GB" sz="1000" dirty="0"/>
          </a:p>
          <a:p>
            <a:pPr>
              <a:spcAft>
                <a:spcPts val="600"/>
              </a:spcAft>
            </a:pPr>
            <a:endParaRPr lang="en-GB" sz="1000" dirty="0"/>
          </a:p>
        </p:txBody>
      </p:sp>
      <p:pic>
        <p:nvPicPr>
          <p:cNvPr id="28" name="Picture 2" descr="Why we need Solid Principles and it's types - Knoldus Blogs">
            <a:extLst>
              <a:ext uri="{FF2B5EF4-FFF2-40B4-BE49-F238E27FC236}">
                <a16:creationId xmlns:a16="http://schemas.microsoft.com/office/drawing/2014/main" id="{46202F28-06B1-81F9-7A74-72E252B47A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7627" y="2571750"/>
            <a:ext cx="4079658" cy="117290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978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42" name="Picture 1041">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44" name="Picture 1043">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046" name="Picture 1045">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048" name="Rectangle 1047">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9">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52" name="Group 1051">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53" name="Rectangle 1052">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056" name="Rectangle 1055">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fontScale="90000"/>
          </a:bodyPr>
          <a:lstStyle/>
          <a:p>
            <a:pPr algn="r" defTabSz="914400"/>
            <a:r>
              <a:rPr lang="en-US" sz="3600" dirty="0"/>
              <a:t>.NET application demonstration</a:t>
            </a:r>
          </a:p>
        </p:txBody>
      </p:sp>
      <p:sp>
        <p:nvSpPr>
          <p:cNvPr id="10" name="Content Placeholder 9">
            <a:extLst>
              <a:ext uri="{FF2B5EF4-FFF2-40B4-BE49-F238E27FC236}">
                <a16:creationId xmlns:a16="http://schemas.microsoft.com/office/drawing/2014/main" id="{B60E0D51-EC81-1027-419B-64AD765CF581}"/>
              </a:ext>
            </a:extLst>
          </p:cNvPr>
          <p:cNvSpPr>
            <a:spLocks noGrp="1"/>
          </p:cNvSpPr>
          <p:nvPr>
            <p:ph idx="1"/>
          </p:nvPr>
        </p:nvSpPr>
        <p:spPr>
          <a:xfrm>
            <a:off x="510241" y="4075306"/>
            <a:ext cx="6100109" cy="304925"/>
          </a:xfrm>
        </p:spPr>
        <p:txBody>
          <a:bodyPr vert="horz" lIns="91440" tIns="45720" rIns="91440" bIns="45720" rtlCol="0">
            <a:normAutofit/>
          </a:bodyPr>
          <a:lstStyle/>
          <a:p>
            <a:pPr marL="0" indent="0" algn="r" defTabSz="914400">
              <a:spcBef>
                <a:spcPts val="1000"/>
              </a:spcBef>
              <a:buNone/>
            </a:pPr>
            <a:r>
              <a:rPr lang="en-US" sz="1400" dirty="0"/>
              <a:t>Layered architecture</a:t>
            </a:r>
          </a:p>
        </p:txBody>
      </p:sp>
      <p:pic>
        <p:nvPicPr>
          <p:cNvPr id="6" name="image2.png" descr="Graphical user interface, text&#10;&#10;Description automatically generated">
            <a:extLst>
              <a:ext uri="{FF2B5EF4-FFF2-40B4-BE49-F238E27FC236}">
                <a16:creationId xmlns:a16="http://schemas.microsoft.com/office/drawing/2014/main" id="{DC0F24EB-C9E3-A926-A968-C4D5299AC70F}"/>
              </a:ext>
            </a:extLst>
          </p:cNvPr>
          <p:cNvPicPr/>
          <p:nvPr/>
        </p:nvPicPr>
        <p:blipFill rotWithShape="1">
          <a:blip r:embed="rId6"/>
          <a:srcRect r="8942" b="-3"/>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1026" name="Picture 2" descr="NET - Wikipedia">
            <a:extLst>
              <a:ext uri="{FF2B5EF4-FFF2-40B4-BE49-F238E27FC236}">
                <a16:creationId xmlns:a16="http://schemas.microsoft.com/office/drawing/2014/main" id="{09C1463F-6A6F-2930-D233-9669CE2D2C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67" r="12215" b="19"/>
          <a:stretch/>
        </p:blipFill>
        <p:spPr bwMode="auto">
          <a:xfrm>
            <a:off x="6833787" y="11635"/>
            <a:ext cx="2310214" cy="3129015"/>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0" name="Rectangle 1059">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368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4" name="Picture 3" descr="Red green refactoring in TDD">
            <a:extLst>
              <a:ext uri="{FF2B5EF4-FFF2-40B4-BE49-F238E27FC236}">
                <a16:creationId xmlns:a16="http://schemas.microsoft.com/office/drawing/2014/main" id="{DABDB60F-2580-DAA1-4328-A52869B0AE37}"/>
              </a:ext>
            </a:extLst>
          </p:cNvPr>
          <p:cNvPicPr>
            <a:picLocks noChangeAspect="1"/>
          </p:cNvPicPr>
          <p:nvPr/>
        </p:nvPicPr>
        <p:blipFill rotWithShape="1">
          <a:blip r:embed="rId4">
            <a:extLst>
              <a:ext uri="{28A0092B-C50C-407E-A947-70E740481C1C}">
                <a14:useLocalDpi xmlns:a14="http://schemas.microsoft.com/office/drawing/2010/main" val="0"/>
              </a:ext>
            </a:extLst>
          </a:blip>
          <a:srcRect l="15138" t="-2924" r="22896" b="2922"/>
          <a:stretch/>
        </p:blipFill>
        <p:spPr bwMode="auto">
          <a:xfrm>
            <a:off x="3738758" y="261729"/>
            <a:ext cx="5405242" cy="4881770"/>
          </a:xfrm>
          <a:prstGeom prst="rect">
            <a:avLst/>
          </a:prstGeom>
          <a:noFill/>
          <a:ln>
            <a:noFill/>
          </a:ln>
          <a:effectLst/>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C91850-D73A-D84D-7530-0972DEBA03A8}"/>
              </a:ext>
            </a:extLst>
          </p:cNvPr>
          <p:cNvSpPr>
            <a:spLocks noGrp="1"/>
          </p:cNvSpPr>
          <p:nvPr>
            <p:ph type="title"/>
          </p:nvPr>
        </p:nvSpPr>
        <p:spPr>
          <a:xfrm>
            <a:off x="510241" y="564921"/>
            <a:ext cx="2759271" cy="810703"/>
          </a:xfrm>
        </p:spPr>
        <p:txBody>
          <a:bodyPr>
            <a:normAutofit/>
          </a:bodyPr>
          <a:lstStyle/>
          <a:p>
            <a:r>
              <a:rPr lang="en-GB" sz="2400"/>
              <a:t>Test driven development</a:t>
            </a:r>
          </a:p>
        </p:txBody>
      </p:sp>
      <p:pic>
        <p:nvPicPr>
          <p:cNvPr id="15" name="Picture 14">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3" name="Content Placeholder 2">
            <a:extLst>
              <a:ext uri="{FF2B5EF4-FFF2-40B4-BE49-F238E27FC236}">
                <a16:creationId xmlns:a16="http://schemas.microsoft.com/office/drawing/2014/main" id="{24508E12-0F41-077B-967B-802B93EA5054}"/>
              </a:ext>
            </a:extLst>
          </p:cNvPr>
          <p:cNvSpPr>
            <a:spLocks noGrp="1"/>
          </p:cNvSpPr>
          <p:nvPr>
            <p:ph idx="1"/>
          </p:nvPr>
        </p:nvSpPr>
        <p:spPr>
          <a:xfrm>
            <a:off x="510240" y="1752654"/>
            <a:ext cx="2979579" cy="2699487"/>
          </a:xfrm>
        </p:spPr>
        <p:txBody>
          <a:bodyPr>
            <a:normAutofit/>
          </a:bodyPr>
          <a:lstStyle/>
          <a:p>
            <a:pPr marL="228600" indent="-228600">
              <a:buFont typeface="+mj-lt"/>
              <a:buAutoNum type="arabicPeriod"/>
            </a:pPr>
            <a:r>
              <a:rPr lang="en-GB" sz="1200" dirty="0"/>
              <a:t>Understand requirements and write test case. </a:t>
            </a:r>
          </a:p>
          <a:p>
            <a:pPr marL="228600" indent="-228600">
              <a:buFont typeface="+mj-lt"/>
              <a:buAutoNum type="arabicPeriod"/>
            </a:pPr>
            <a:r>
              <a:rPr lang="en-GB" sz="1200" dirty="0"/>
              <a:t>Write test from test case and run test so it fails. </a:t>
            </a:r>
          </a:p>
          <a:p>
            <a:pPr marL="228600" indent="-228600">
              <a:buFont typeface="+mj-lt"/>
              <a:buAutoNum type="arabicPeriod"/>
            </a:pPr>
            <a:r>
              <a:rPr lang="en-GB" sz="1200" dirty="0"/>
              <a:t>Write implementation of functionality and rerun to test to pass. </a:t>
            </a:r>
          </a:p>
          <a:p>
            <a:pPr marL="228600" indent="-228600">
              <a:buFont typeface="+mj-lt"/>
              <a:buAutoNum type="arabicPeriod"/>
            </a:pPr>
            <a:r>
              <a:rPr lang="en-GB" sz="1200" dirty="0"/>
              <a:t>Refactor code. </a:t>
            </a:r>
          </a:p>
          <a:p>
            <a:pPr marL="228600" indent="-228600">
              <a:buFont typeface="+mj-lt"/>
              <a:buAutoNum type="arabicPeriod"/>
            </a:pPr>
            <a:r>
              <a:rPr lang="en-GB" sz="1200" dirty="0"/>
              <a:t>Repeat process for any </a:t>
            </a:r>
          </a:p>
        </p:txBody>
      </p:sp>
    </p:spTree>
    <p:extLst>
      <p:ext uri="{BB962C8B-B14F-4D97-AF65-F5344CB8AC3E}">
        <p14:creationId xmlns:p14="http://schemas.microsoft.com/office/powerpoint/2010/main" val="192806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6DF8341-38C0-41F8-A81E-5755FB3B0A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6" name="Rectangle 35">
              <a:extLst>
                <a:ext uri="{FF2B5EF4-FFF2-40B4-BE49-F238E27FC236}">
                  <a16:creationId xmlns:a16="http://schemas.microsoft.com/office/drawing/2014/main" id="{1D1D2268-D2F6-4DD1-A457-46ADF3476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09E82E97-9819-4793-B871-3157EC12A93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9" name="Rectangle 38">
            <a:extLst>
              <a:ext uri="{FF2B5EF4-FFF2-40B4-BE49-F238E27FC236}">
                <a16:creationId xmlns:a16="http://schemas.microsoft.com/office/drawing/2014/main" id="{1EF53BF8-8E50-496B-B9DB-CBBE6413A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41" name="Picture 40">
            <a:extLst>
              <a:ext uri="{FF2B5EF4-FFF2-40B4-BE49-F238E27FC236}">
                <a16:creationId xmlns:a16="http://schemas.microsoft.com/office/drawing/2014/main" id="{D53D81F5-9CA1-4207-86AF-72DAF1C367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3093217" cy="2699487"/>
          </a:xfrm>
        </p:spPr>
        <p:txBody>
          <a:bodyPr>
            <a:normAutofit/>
          </a:bodyPr>
          <a:lstStyle/>
          <a:p>
            <a:r>
              <a:rPr lang="en-GB" sz="1200" dirty="0"/>
              <a:t>Wireframes were created for the UI.</a:t>
            </a:r>
          </a:p>
          <a:p>
            <a:r>
              <a:rPr lang="en-GB" sz="1200" dirty="0"/>
              <a:t>These were then reviewed and had feedback from stakeholders in the project.</a:t>
            </a:r>
          </a:p>
          <a:p>
            <a:endParaRPr lang="en-GB" sz="1200" dirty="0"/>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l="22100" r="4089" b="-4"/>
          <a:stretch/>
        </p:blipFill>
        <p:spPr>
          <a:xfrm>
            <a:off x="4087181" y="366633"/>
            <a:ext cx="2526702" cy="2644530"/>
          </a:xfrm>
          <a:prstGeom prst="rect">
            <a:avLst/>
          </a:prstGeom>
        </p:spPr>
      </p:pic>
      <p:sp>
        <p:nvSpPr>
          <p:cNvPr id="43" name="Rectangle 42">
            <a:extLst>
              <a:ext uri="{FF2B5EF4-FFF2-40B4-BE49-F238E27FC236}">
                <a16:creationId xmlns:a16="http://schemas.microsoft.com/office/drawing/2014/main" id="{621EF2C5-4DD0-49D0-AF0A-1C02F80AA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5759" y="366633"/>
            <a:ext cx="2054767" cy="151712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2" b="4731"/>
          <a:stretch/>
        </p:blipFill>
        <p:spPr>
          <a:xfrm>
            <a:off x="6725759" y="366633"/>
            <a:ext cx="2054767" cy="1517124"/>
          </a:xfrm>
          <a:prstGeom prst="rect">
            <a:avLst/>
          </a:prstGeom>
        </p:spPr>
      </p:pic>
      <p:sp>
        <p:nvSpPr>
          <p:cNvPr id="45" name="Rectangle 44">
            <a:extLst>
              <a:ext uri="{FF2B5EF4-FFF2-40B4-BE49-F238E27FC236}">
                <a16:creationId xmlns:a16="http://schemas.microsoft.com/office/drawing/2014/main" id="{6FD2876B-C6FB-489E-AC79-356278E6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6898" y="3126928"/>
            <a:ext cx="2533558" cy="165703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6">
            <a:extLst>
              <a:ext uri="{28A0092B-C50C-407E-A947-70E740481C1C}">
                <a14:useLocalDpi xmlns:a14="http://schemas.microsoft.com/office/drawing/2010/main" val="0"/>
              </a:ext>
            </a:extLst>
          </a:blip>
          <a:srcRect r="2" b="16151"/>
          <a:stretch/>
        </p:blipFill>
        <p:spPr>
          <a:xfrm>
            <a:off x="4086898" y="3126928"/>
            <a:ext cx="2533558" cy="165703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7"/>
          <a:srcRect l="30083" r="13831" b="-4"/>
          <a:stretch/>
        </p:blipFill>
        <p:spPr>
          <a:xfrm>
            <a:off x="6725760" y="1999521"/>
            <a:ext cx="2054768" cy="2784441"/>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5" name="Rectangle 3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8" name="Rectangle 3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Sprint 1</a:t>
            </a:r>
          </a:p>
        </p:txBody>
      </p:sp>
      <p:pic>
        <p:nvPicPr>
          <p:cNvPr id="40" name="Picture 3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4224185" cy="2699487"/>
          </a:xfrm>
        </p:spPr>
        <p:txBody>
          <a:bodyPr>
            <a:normAutofit/>
          </a:bodyPr>
          <a:lstStyle/>
          <a:p>
            <a:pPr marL="0" indent="0">
              <a:buNone/>
            </a:pPr>
            <a:r>
              <a:rPr lang="en-GB" sz="1500" b="1" dirty="0"/>
              <a:t>Single sign on setup</a:t>
            </a:r>
          </a:p>
          <a:p>
            <a:r>
              <a:rPr lang="en-GB" sz="1500" dirty="0"/>
              <a:t>Create app registration in Azure &amp; provide the redirect URL</a:t>
            </a:r>
          </a:p>
          <a:p>
            <a:r>
              <a:rPr lang="en-GB" sz="1500" dirty="0"/>
              <a:t>Setup  authentication in .NET application startup project</a:t>
            </a:r>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4"/>
          <a:srcRect r="1397" b="1"/>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 r="40803" b="3"/>
          <a:stretch/>
        </p:blipFill>
        <p:spPr>
          <a:xfrm>
            <a:off x="5162204" y="2652964"/>
            <a:ext cx="3615940" cy="2057648"/>
          </a:xfrm>
          <a:prstGeom prst="rect">
            <a:avLst/>
          </a:prstGeom>
          <a:ln>
            <a:noFill/>
          </a:ln>
          <a:effectLst>
            <a:outerShdw blurRad="76200" dist="63500" dir="5040000" algn="tl" rotWithShape="0">
              <a:srgbClr val="000000">
                <a:alpha val="41000"/>
              </a:srgbClr>
            </a:outerShdw>
          </a:effectLst>
        </p:spPr>
      </p:pic>
      <p:pic>
        <p:nvPicPr>
          <p:cNvPr id="31" name="Picture 30">
            <a:extLst>
              <a:ext uri="{FF2B5EF4-FFF2-40B4-BE49-F238E27FC236}">
                <a16:creationId xmlns:a16="http://schemas.microsoft.com/office/drawing/2014/main" id="{87A168B0-9758-4B25-601F-E73E5067E198}"/>
              </a:ext>
            </a:extLst>
          </p:cNvPr>
          <p:cNvPicPr>
            <a:picLocks noChangeAspect="1"/>
          </p:cNvPicPr>
          <p:nvPr/>
        </p:nvPicPr>
        <p:blipFill>
          <a:blip r:embed="rId6"/>
          <a:stretch>
            <a:fillRect/>
          </a:stretch>
        </p:blipFill>
        <p:spPr>
          <a:xfrm>
            <a:off x="640176" y="3223561"/>
            <a:ext cx="2158861" cy="1462739"/>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Sprint 1</a:t>
            </a:r>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52654"/>
            <a:ext cx="3102093" cy="2699487"/>
          </a:xfrm>
        </p:spPr>
        <p:txBody>
          <a:bodyPr>
            <a:normAutofit/>
          </a:bodyPr>
          <a:lstStyle/>
          <a:p>
            <a:pPr marL="0" indent="0">
              <a:buNone/>
            </a:pPr>
            <a:r>
              <a:rPr lang="en-GB" sz="1400" b="0" i="0" dirty="0">
                <a:effectLst/>
                <a:latin typeface="Abadi" panose="020B0604020104020204" pitchFamily="34" charset="0"/>
              </a:rPr>
              <a:t>The challenge in developing the graph database was configuring persistence layer for Neo4j. Setup involved installing Neo4j, establishing connection, and utilizing .NET driver.</a:t>
            </a:r>
          </a:p>
          <a:p>
            <a:pPr marL="0" indent="0">
              <a:buNone/>
            </a:pPr>
            <a:r>
              <a:rPr lang="en-GB" sz="1400" dirty="0">
                <a:latin typeface="Abadi" panose="020B0604020104020204" pitchFamily="34" charset="0"/>
              </a:rPr>
              <a:t>Shows a graph of the data model within Neo4j database, this uses bloom that allows for queries to be directly ran on the database and shown visually</a:t>
            </a:r>
          </a:p>
        </p:txBody>
      </p:sp>
      <p:pic>
        <p:nvPicPr>
          <p:cNvPr id="3" name="Picture 2" descr="A screenshot of a computer&#10;&#10;Description automatically generated with medium confidence">
            <a:extLst>
              <a:ext uri="{FF2B5EF4-FFF2-40B4-BE49-F238E27FC236}">
                <a16:creationId xmlns:a16="http://schemas.microsoft.com/office/drawing/2014/main" id="{7E9E5F33-BBAA-D332-1B73-319B1465767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254"/>
          <a:stretch/>
        </p:blipFill>
        <p:spPr>
          <a:xfrm>
            <a:off x="3957067" y="1611637"/>
            <a:ext cx="4727351" cy="189736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27276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36">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Rectangle 38">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8" name="Picture 40">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510240" y="1752654"/>
            <a:ext cx="3102093" cy="269948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 b="1" dirty="0"/>
              <a:t>Landing Page Overview:</a:t>
            </a:r>
          </a:p>
          <a:p>
            <a:pPr lvl="1" indent="-228600" defTabSz="914400">
              <a:lnSpc>
                <a:spcPct val="90000"/>
              </a:lnSpc>
              <a:spcAft>
                <a:spcPts val="600"/>
              </a:spcAft>
              <a:buFont typeface="Arial" panose="020B0604020202020204" pitchFamily="34" charset="0"/>
              <a:buChar char="•"/>
            </a:pPr>
            <a:r>
              <a:rPr lang="en-US" sz="800" dirty="0"/>
              <a:t>Design a comprehensive landing page showcasing the application's functionality.</a:t>
            </a:r>
          </a:p>
          <a:p>
            <a:pPr lvl="1" indent="-228600" defTabSz="914400">
              <a:lnSpc>
                <a:spcPct val="90000"/>
              </a:lnSpc>
              <a:spcAft>
                <a:spcPts val="600"/>
              </a:spcAft>
              <a:buFont typeface="Arial" panose="020B0604020202020204" pitchFamily="34" charset="0"/>
              <a:buChar char="•"/>
            </a:pPr>
            <a:r>
              <a:rPr lang="en-US" sz="800" dirty="0"/>
              <a:t>Incorporate interactive elements, like buttons and forms, for an engaging and user-friendly experience.</a:t>
            </a:r>
          </a:p>
          <a:p>
            <a:pPr indent="-228600" defTabSz="914400">
              <a:lnSpc>
                <a:spcPct val="90000"/>
              </a:lnSpc>
              <a:spcAft>
                <a:spcPts val="600"/>
              </a:spcAft>
              <a:buFont typeface="Arial" panose="020B0604020202020204" pitchFamily="34" charset="0"/>
              <a:buChar char="•"/>
            </a:pPr>
            <a:r>
              <a:rPr lang="en-US" sz="800" b="1" dirty="0"/>
              <a:t>User Feedback and Implementation:</a:t>
            </a:r>
          </a:p>
          <a:p>
            <a:pPr lvl="1" indent="-228600" defTabSz="914400">
              <a:lnSpc>
                <a:spcPct val="90000"/>
              </a:lnSpc>
              <a:spcAft>
                <a:spcPts val="600"/>
              </a:spcAft>
              <a:buFont typeface="Arial" panose="020B0604020202020204" pitchFamily="34" charset="0"/>
              <a:buChar char="•"/>
            </a:pPr>
            <a:r>
              <a:rPr lang="en-US" sz="800" dirty="0"/>
              <a:t>Incorporate user's full name instead of email as the username in the top right corner of the page, based on project sponsor feedback.</a:t>
            </a:r>
          </a:p>
          <a:p>
            <a:pPr lvl="1" indent="-228600" defTabSz="914400">
              <a:lnSpc>
                <a:spcPct val="90000"/>
              </a:lnSpc>
              <a:spcAft>
                <a:spcPts val="600"/>
              </a:spcAft>
              <a:buFont typeface="Arial" panose="020B0604020202020204" pitchFamily="34" charset="0"/>
              <a:buChar char="•"/>
            </a:pPr>
            <a:r>
              <a:rPr lang="en-US" sz="800" dirty="0"/>
              <a:t>Utilize Microsoft Graph API to retrieve user information, including first and last name.</a:t>
            </a:r>
          </a:p>
          <a:p>
            <a:pPr indent="-228600" defTabSz="914400">
              <a:lnSpc>
                <a:spcPct val="90000"/>
              </a:lnSpc>
              <a:spcAft>
                <a:spcPts val="600"/>
              </a:spcAft>
              <a:buFont typeface="Arial" panose="020B0604020202020204" pitchFamily="34" charset="0"/>
              <a:buChar char="•"/>
            </a:pPr>
            <a:r>
              <a:rPr lang="en-US" sz="800" b="1" dirty="0"/>
              <a:t>Challenges and Optimization:</a:t>
            </a:r>
          </a:p>
          <a:p>
            <a:pPr lvl="1" indent="-228600" defTabSz="914400">
              <a:lnSpc>
                <a:spcPct val="90000"/>
              </a:lnSpc>
              <a:spcAft>
                <a:spcPts val="600"/>
              </a:spcAft>
              <a:buFont typeface="Arial" panose="020B0604020202020204" pitchFamily="34" charset="0"/>
              <a:buChar char="•"/>
            </a:pPr>
            <a:r>
              <a:rPr lang="en-US" sz="800" dirty="0"/>
              <a:t>Ensure landing page responsiveness and compatibility across various devices and browsers.</a:t>
            </a:r>
          </a:p>
          <a:p>
            <a:pPr lvl="1" indent="-228600" defTabSz="914400">
              <a:lnSpc>
                <a:spcPct val="90000"/>
              </a:lnSpc>
              <a:spcAft>
                <a:spcPts val="600"/>
              </a:spcAft>
              <a:buFont typeface="Arial" panose="020B0604020202020204" pitchFamily="34" charset="0"/>
              <a:buChar char="•"/>
            </a:pPr>
            <a:r>
              <a:rPr lang="en-US" sz="800" dirty="0"/>
              <a:t>Optimize page performance to minimize load times and enhance overall user experience.</a:t>
            </a:r>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597122"/>
            <a:ext cx="4727351" cy="192639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72122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4" name="Picture 4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459582" y="1585404"/>
            <a:ext cx="3495103" cy="347315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r>
              <a:rPr lang="en-US" sz="800" b="1" dirty="0"/>
              <a:t>Creating Post User Interface:</a:t>
            </a:r>
          </a:p>
          <a:p>
            <a:pPr lvl="1" indent="-228600" defTabSz="914400">
              <a:lnSpc>
                <a:spcPct val="90000"/>
              </a:lnSpc>
              <a:spcAft>
                <a:spcPts val="600"/>
              </a:spcAft>
              <a:buFont typeface="Arial" panose="020B0604020202020204" pitchFamily="34" charset="0"/>
              <a:buChar char="•"/>
            </a:pPr>
            <a:r>
              <a:rPr lang="en-US" sz="800" dirty="0"/>
              <a:t>Design an intuitive and easy-to-navigate user interface for creating posts.</a:t>
            </a:r>
          </a:p>
          <a:p>
            <a:pPr lvl="1" indent="-228600" defTabSz="914400">
              <a:lnSpc>
                <a:spcPct val="90000"/>
              </a:lnSpc>
              <a:spcAft>
                <a:spcPts val="600"/>
              </a:spcAft>
              <a:buFont typeface="Arial" panose="020B0604020202020204" pitchFamily="34" charset="0"/>
              <a:buChar char="•"/>
            </a:pPr>
            <a:r>
              <a:rPr lang="en-US" sz="800" dirty="0"/>
              <a:t>Implement the interface using the </a:t>
            </a:r>
            <a:r>
              <a:rPr lang="en-US" sz="800" dirty="0" err="1"/>
              <a:t>Blazor</a:t>
            </a:r>
            <a:r>
              <a:rPr lang="en-US" sz="800" dirty="0"/>
              <a:t> framework.</a:t>
            </a:r>
          </a:p>
          <a:p>
            <a:pPr indent="-228600" defTabSz="914400">
              <a:lnSpc>
                <a:spcPct val="90000"/>
              </a:lnSpc>
              <a:spcAft>
                <a:spcPts val="600"/>
              </a:spcAft>
              <a:buFont typeface="Arial" panose="020B0604020202020204" pitchFamily="34" charset="0"/>
              <a:buChar char="•"/>
            </a:pPr>
            <a:r>
              <a:rPr lang="en-US" sz="800" b="1" dirty="0"/>
              <a:t>Post Creation Options:</a:t>
            </a:r>
          </a:p>
          <a:p>
            <a:pPr lvl="1" indent="-228600" defTabSz="914400">
              <a:lnSpc>
                <a:spcPct val="90000"/>
              </a:lnSpc>
              <a:spcAft>
                <a:spcPts val="600"/>
              </a:spcAft>
              <a:buFont typeface="Arial" panose="020B0604020202020204" pitchFamily="34" charset="0"/>
              <a:buChar char="•"/>
            </a:pPr>
            <a:r>
              <a:rPr lang="en-US" sz="800" dirty="0"/>
              <a:t>Enable users to select the type of post they want to create (link, book, or free-form).</a:t>
            </a:r>
          </a:p>
          <a:p>
            <a:pPr lvl="1" indent="-228600" defTabSz="914400">
              <a:lnSpc>
                <a:spcPct val="90000"/>
              </a:lnSpc>
              <a:spcAft>
                <a:spcPts val="600"/>
              </a:spcAft>
              <a:buFont typeface="Arial" panose="020B0604020202020204" pitchFamily="34" charset="0"/>
              <a:buChar char="•"/>
            </a:pPr>
            <a:r>
              <a:rPr lang="en-US" sz="800" dirty="0"/>
              <a:t>Collect necessary information based on the selected post type, such as title, summary, and URL for links and books, and free-form text for free-form posts.</a:t>
            </a:r>
          </a:p>
          <a:p>
            <a:pPr lvl="1" indent="-228600" defTabSz="914400">
              <a:lnSpc>
                <a:spcPct val="90000"/>
              </a:lnSpc>
              <a:spcAft>
                <a:spcPts val="600"/>
              </a:spcAft>
              <a:buFont typeface="Arial" panose="020B0604020202020204" pitchFamily="34" charset="0"/>
              <a:buChar char="•"/>
            </a:pPr>
            <a:r>
              <a:rPr lang="en-US" sz="800" dirty="0"/>
              <a:t>Allow users to add tags to their posts.</a:t>
            </a:r>
          </a:p>
          <a:p>
            <a:pPr indent="-228600" defTabSz="914400">
              <a:lnSpc>
                <a:spcPct val="90000"/>
              </a:lnSpc>
              <a:spcAft>
                <a:spcPts val="600"/>
              </a:spcAft>
              <a:buFont typeface="Arial" panose="020B0604020202020204" pitchFamily="34" charset="0"/>
              <a:buChar char="•"/>
            </a:pPr>
            <a:r>
              <a:rPr lang="en-US" sz="800" b="1" dirty="0"/>
              <a:t>Challenges with </a:t>
            </a:r>
            <a:r>
              <a:rPr lang="en-US" sz="800" b="1" dirty="0" err="1"/>
              <a:t>Blazor</a:t>
            </a:r>
            <a:r>
              <a:rPr lang="en-US" sz="800" b="1" dirty="0"/>
              <a:t> Implementation:</a:t>
            </a:r>
          </a:p>
          <a:p>
            <a:pPr lvl="1" indent="-228600" defTabSz="914400">
              <a:lnSpc>
                <a:spcPct val="90000"/>
              </a:lnSpc>
              <a:spcAft>
                <a:spcPts val="600"/>
              </a:spcAft>
              <a:buFont typeface="Arial" panose="020B0604020202020204" pitchFamily="34" charset="0"/>
              <a:buChar char="•"/>
            </a:pPr>
            <a:r>
              <a:rPr lang="en-US" sz="800" dirty="0"/>
              <a:t>Overcome challenges related to form submissions, validations, and proper functioning.</a:t>
            </a:r>
          </a:p>
          <a:p>
            <a:pPr lvl="1" indent="-228600" defTabSz="914400">
              <a:lnSpc>
                <a:spcPct val="90000"/>
              </a:lnSpc>
              <a:spcAft>
                <a:spcPts val="600"/>
              </a:spcAft>
              <a:buFont typeface="Arial" panose="020B0604020202020204" pitchFamily="34" charset="0"/>
              <a:buChar char="•"/>
            </a:pPr>
            <a:r>
              <a:rPr lang="en-US" sz="800" dirty="0"/>
              <a:t>Invest time in resolving issues to ensure correct form behavior.</a:t>
            </a:r>
          </a:p>
          <a:p>
            <a:pPr indent="-228600" defTabSz="914400">
              <a:lnSpc>
                <a:spcPct val="90000"/>
              </a:lnSpc>
              <a:spcAft>
                <a:spcPts val="600"/>
              </a:spcAft>
              <a:buFont typeface="Arial" panose="020B0604020202020204" pitchFamily="34" charset="0"/>
              <a:buChar char="•"/>
            </a:pPr>
            <a:r>
              <a:rPr lang="en-US" sz="800" b="1" dirty="0"/>
              <a:t>User Interface with Tagging:</a:t>
            </a:r>
          </a:p>
          <a:p>
            <a:pPr lvl="1" indent="-228600" defTabSz="914400">
              <a:lnSpc>
                <a:spcPct val="90000"/>
              </a:lnSpc>
              <a:spcAft>
                <a:spcPts val="600"/>
              </a:spcAft>
              <a:buFont typeface="Arial" panose="020B0604020202020204" pitchFamily="34" charset="0"/>
              <a:buChar char="•"/>
            </a:pPr>
            <a:r>
              <a:rPr lang="en-US" sz="800" dirty="0"/>
              <a:t>Incorporate a dynamic input box for users to add tags to their posts.</a:t>
            </a:r>
          </a:p>
          <a:p>
            <a:pPr lvl="1" indent="-228600" defTabSz="914400">
              <a:lnSpc>
                <a:spcPct val="90000"/>
              </a:lnSpc>
              <a:spcAft>
                <a:spcPts val="600"/>
              </a:spcAft>
              <a:buFont typeface="Arial" panose="020B0604020202020204" pitchFamily="34" charset="0"/>
              <a:buChar char="•"/>
            </a:pPr>
            <a:r>
              <a:rPr lang="en-US" sz="800" dirty="0"/>
              <a:t>Provide functionality for users to delete tags from their posts.</a:t>
            </a:r>
          </a:p>
        </p:txBody>
      </p:sp>
      <p:pic>
        <p:nvPicPr>
          <p:cNvPr id="4" name="Picture 3" descr="Graphical user interface, application, Teams&#10;&#10;Description automatically generated">
            <a:extLst>
              <a:ext uri="{FF2B5EF4-FFF2-40B4-BE49-F238E27FC236}">
                <a16:creationId xmlns:a16="http://schemas.microsoft.com/office/drawing/2014/main" id="{45CA26AD-DE2F-2172-36D0-79AB75766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632577"/>
            <a:ext cx="4727351" cy="185548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50107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Discovery</a:t>
            </a:r>
          </a:p>
        </p:txBody>
      </p:sp>
      <p:pic>
        <p:nvPicPr>
          <p:cNvPr id="3" name="Picture 2" descr="Graphical user interface, application, Teams&#10;&#10;Description automatically generated">
            <a:extLst>
              <a:ext uri="{FF2B5EF4-FFF2-40B4-BE49-F238E27FC236}">
                <a16:creationId xmlns:a16="http://schemas.microsoft.com/office/drawing/2014/main" id="{0EB5ADC2-F106-4F99-FC92-357E86E4F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774" y="1752655"/>
            <a:ext cx="6596380" cy="3286125"/>
          </a:xfrm>
          <a:prstGeom prst="rect">
            <a:avLst/>
          </a:prstGeom>
        </p:spPr>
      </p:pic>
    </p:spTree>
    <p:extLst>
      <p:ext uri="{BB962C8B-B14F-4D97-AF65-F5344CB8AC3E}">
        <p14:creationId xmlns:p14="http://schemas.microsoft.com/office/powerpoint/2010/main" val="3873204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3" name="Picture 2" descr="Graphical user interface, application, Teams&#10;&#10;Description automatically generated">
            <a:extLst>
              <a:ext uri="{FF2B5EF4-FFF2-40B4-BE49-F238E27FC236}">
                <a16:creationId xmlns:a16="http://schemas.microsoft.com/office/drawing/2014/main" id="{45CE21C4-A0AE-3EB8-C6CE-7525A8E1E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649" y="2215168"/>
            <a:ext cx="5676900" cy="2807970"/>
          </a:xfrm>
          <a:prstGeom prst="rect">
            <a:avLst/>
          </a:prstGeom>
        </p:spPr>
      </p:pic>
    </p:spTree>
    <p:extLst>
      <p:ext uri="{BB962C8B-B14F-4D97-AF65-F5344CB8AC3E}">
        <p14:creationId xmlns:p14="http://schemas.microsoft.com/office/powerpoint/2010/main" val="3144184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4" name="Picture 3" descr="Chart, scatter chart&#10;&#10;Description automatically generated">
            <a:extLst>
              <a:ext uri="{FF2B5EF4-FFF2-40B4-BE49-F238E27FC236}">
                <a16:creationId xmlns:a16="http://schemas.microsoft.com/office/drawing/2014/main" id="{F9006521-CF9B-ABCA-920C-882308EC2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2333" y="2191327"/>
            <a:ext cx="5205730" cy="2573020"/>
          </a:xfrm>
          <a:prstGeom prst="rect">
            <a:avLst/>
          </a:prstGeom>
        </p:spPr>
      </p:pic>
    </p:spTree>
    <p:extLst>
      <p:ext uri="{BB962C8B-B14F-4D97-AF65-F5344CB8AC3E}">
        <p14:creationId xmlns:p14="http://schemas.microsoft.com/office/powerpoint/2010/main" val="2868571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60967"/>
            <a:ext cx="7210396" cy="2699487"/>
          </a:xfrm>
        </p:spPr>
        <p:txBody>
          <a:bodyPr/>
          <a:lstStyle/>
          <a:p>
            <a:r>
              <a:rPr lang="en-GB" dirty="0"/>
              <a:t>Admin page</a:t>
            </a:r>
          </a:p>
        </p:txBody>
      </p:sp>
      <p:pic>
        <p:nvPicPr>
          <p:cNvPr id="3" name="Picture 2" descr="Graphical user interface, application, Teams&#10;&#10;Description automatically generated">
            <a:extLst>
              <a:ext uri="{FF2B5EF4-FFF2-40B4-BE49-F238E27FC236}">
                <a16:creationId xmlns:a16="http://schemas.microsoft.com/office/drawing/2014/main" id="{1256E2DC-42A0-6EBA-9769-339B708527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5435" y="2571750"/>
            <a:ext cx="5648325" cy="1843405"/>
          </a:xfrm>
          <a:prstGeom prst="rect">
            <a:avLst/>
          </a:prstGeom>
        </p:spPr>
      </p:pic>
    </p:spTree>
    <p:extLst>
      <p:ext uri="{BB962C8B-B14F-4D97-AF65-F5344CB8AC3E}">
        <p14:creationId xmlns:p14="http://schemas.microsoft.com/office/powerpoint/2010/main" val="4050872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8C3F18-2A17-4372-BAE1-DB295E2AC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3" name="Picture 12">
            <a:extLst>
              <a:ext uri="{FF2B5EF4-FFF2-40B4-BE49-F238E27FC236}">
                <a16:creationId xmlns:a16="http://schemas.microsoft.com/office/drawing/2014/main" id="{DCBB5819-B198-483A-901B-E94678953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FC0814F6-DCDA-4612-801B-FEB1C2B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8743"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4CF788-1E16-4F1F-AAF8-5644BBA94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a:t>
            </a:r>
          </a:p>
        </p:txBody>
      </p:sp>
      <p:pic>
        <p:nvPicPr>
          <p:cNvPr id="19" name="Picture 18">
            <a:extLst>
              <a:ext uri="{FF2B5EF4-FFF2-40B4-BE49-F238E27FC236}">
                <a16:creationId xmlns:a16="http://schemas.microsoft.com/office/drawing/2014/main" id="{484AEBEF-EF01-44A6-A9AC-E21D52665E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8" name="Content Placeholder 7">
            <a:extLst>
              <a:ext uri="{FF2B5EF4-FFF2-40B4-BE49-F238E27FC236}">
                <a16:creationId xmlns:a16="http://schemas.microsoft.com/office/drawing/2014/main" id="{8E32152B-F9D3-C0E6-BA5D-B8D72778B677}"/>
              </a:ext>
            </a:extLst>
          </p:cNvPr>
          <p:cNvSpPr>
            <a:spLocks noGrp="1"/>
          </p:cNvSpPr>
          <p:nvPr>
            <p:ph idx="1"/>
          </p:nvPr>
        </p:nvSpPr>
        <p:spPr>
          <a:xfrm>
            <a:off x="510240" y="1752654"/>
            <a:ext cx="4817409" cy="2699487"/>
          </a:xfrm>
        </p:spPr>
        <p:txBody>
          <a:bodyPr>
            <a:normAutofit lnSpcReduction="10000"/>
          </a:bodyPr>
          <a:lstStyle/>
          <a:p>
            <a:endParaRPr lang="en-GB" sz="1500" dirty="0">
              <a:solidFill>
                <a:srgbClr val="FFFFFF"/>
              </a:solidFill>
            </a:endParaRPr>
          </a:p>
          <a:p>
            <a:r>
              <a:rPr lang="en-GB" sz="1300" dirty="0">
                <a:solidFill>
                  <a:srgbClr val="FFFFFF"/>
                </a:solidFill>
                <a:latin typeface="Abadi" panose="020B0604020104020204" pitchFamily="34" charset="0"/>
              </a:rPr>
              <a:t>Integration Testing Setup:</a:t>
            </a:r>
          </a:p>
          <a:p>
            <a:pPr lvl="1"/>
            <a:r>
              <a:rPr lang="en-GB" sz="1300" dirty="0">
                <a:solidFill>
                  <a:srgbClr val="FFFFFF"/>
                </a:solidFill>
                <a:latin typeface="Abadi" panose="020B0604020104020204" pitchFamily="34" charset="0"/>
              </a:rPr>
              <a:t>Separate Neo4j database created for testing</a:t>
            </a:r>
          </a:p>
          <a:p>
            <a:pPr lvl="1"/>
            <a:r>
              <a:rPr lang="en-GB" sz="1300" dirty="0">
                <a:solidFill>
                  <a:srgbClr val="FFFFFF"/>
                </a:solidFill>
                <a:latin typeface="Abadi" panose="020B0604020104020204" pitchFamily="34" charset="0"/>
              </a:rPr>
              <a:t>Does not impact the current Dev database for development purposes</a:t>
            </a:r>
          </a:p>
          <a:p>
            <a:r>
              <a:rPr lang="en-GB" sz="1300" dirty="0">
                <a:solidFill>
                  <a:srgbClr val="FFFFFF"/>
                </a:solidFill>
                <a:latin typeface="Abadi" panose="020B0604020104020204" pitchFamily="34" charset="0"/>
              </a:rPr>
              <a:t>Integration Testing Process:	</a:t>
            </a:r>
          </a:p>
          <a:p>
            <a:pPr lvl="1"/>
            <a:r>
              <a:rPr lang="en-GB" sz="1300" dirty="0">
                <a:solidFill>
                  <a:srgbClr val="FFFFFF"/>
                </a:solidFill>
                <a:latin typeface="Abadi" panose="020B0604020104020204" pitchFamily="34" charset="0"/>
              </a:rPr>
              <a:t>Utilizes </a:t>
            </a:r>
            <a:r>
              <a:rPr lang="en-GB" sz="1300" dirty="0" err="1">
                <a:solidFill>
                  <a:srgbClr val="FFFFFF"/>
                </a:solidFill>
                <a:latin typeface="Abadi" panose="020B0604020104020204" pitchFamily="34" charset="0"/>
              </a:rPr>
              <a:t>NUnit</a:t>
            </a:r>
            <a:r>
              <a:rPr lang="en-GB" sz="1300" dirty="0">
                <a:solidFill>
                  <a:srgbClr val="FFFFFF"/>
                </a:solidFill>
                <a:latin typeface="Abadi" panose="020B0604020104020204" pitchFamily="34" charset="0"/>
              </a:rPr>
              <a:t> framework</a:t>
            </a:r>
          </a:p>
          <a:p>
            <a:pPr lvl="1"/>
            <a:r>
              <a:rPr lang="en-GB" sz="1300" dirty="0">
                <a:solidFill>
                  <a:srgbClr val="FFFFFF"/>
                </a:solidFill>
                <a:latin typeface="Abadi" panose="020B0604020104020204" pitchFamily="34" charset="0"/>
              </a:rPr>
              <a:t>Teardown functionality clears down Neo4j graph database after each test</a:t>
            </a:r>
          </a:p>
          <a:p>
            <a:pPr lvl="1"/>
            <a:r>
              <a:rPr lang="en-GB" sz="1300" dirty="0">
                <a:solidFill>
                  <a:srgbClr val="FFFFFF"/>
                </a:solidFill>
                <a:latin typeface="Abadi" panose="020B0604020104020204" pitchFamily="34" charset="0"/>
              </a:rPr>
              <a:t>Ensures idempotent tests that can be repeated multiple times within a session</a:t>
            </a:r>
          </a:p>
          <a:p>
            <a:pPr lvl="1"/>
            <a:r>
              <a:rPr lang="en-GB" sz="1300" dirty="0">
                <a:solidFill>
                  <a:srgbClr val="FFFFFF"/>
                </a:solidFill>
                <a:latin typeface="Abadi" panose="020B0604020104020204" pitchFamily="34" charset="0"/>
              </a:rPr>
              <a:t>Maintains test consistency</a:t>
            </a:r>
            <a:endParaRPr lang="en-US" sz="1300" dirty="0">
              <a:solidFill>
                <a:srgbClr val="FFFFFF"/>
              </a:solidFill>
              <a:latin typeface="Abadi" panose="020B0604020104020204" pitchFamily="34" charset="0"/>
            </a:endParaRPr>
          </a:p>
        </p:txBody>
      </p:sp>
      <p:sp useBgFill="1">
        <p:nvSpPr>
          <p:cNvPr id="21" name="Rectangle 20">
            <a:extLst>
              <a:ext uri="{FF2B5EF4-FFF2-40B4-BE49-F238E27FC236}">
                <a16:creationId xmlns:a16="http://schemas.microsoft.com/office/drawing/2014/main" id="{11D6DEA9-466D-4CF0-B302-39178915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4817" y="482096"/>
            <a:ext cx="2510872"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erformance test&#10;&#10;Description automatically generated with medium confidence">
            <a:extLst>
              <a:ext uri="{FF2B5EF4-FFF2-40B4-BE49-F238E27FC236}">
                <a16:creationId xmlns:a16="http://schemas.microsoft.com/office/drawing/2014/main" id="{0EF2CA16-E0EC-27EE-AF27-9E6DF2915D5C}"/>
              </a:ext>
            </a:extLst>
          </p:cNvPr>
          <p:cNvPicPr>
            <a:picLocks noChangeAspect="1"/>
          </p:cNvPicPr>
          <p:nvPr/>
        </p:nvPicPr>
        <p:blipFill>
          <a:blip r:embed="rId4"/>
          <a:stretch>
            <a:fillRect/>
          </a:stretch>
        </p:blipFill>
        <p:spPr>
          <a:xfrm>
            <a:off x="7025209" y="716693"/>
            <a:ext cx="842891" cy="3705018"/>
          </a:xfrm>
          <a:prstGeom prst="rect">
            <a:avLst/>
          </a:prstGeom>
          <a:ln>
            <a:noFill/>
          </a:ln>
          <a:effectLst/>
        </p:spPr>
      </p:pic>
    </p:spTree>
    <p:extLst>
      <p:ext uri="{BB962C8B-B14F-4D97-AF65-F5344CB8AC3E}">
        <p14:creationId xmlns:p14="http://schemas.microsoft.com/office/powerpoint/2010/main" val="1682195709"/>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 results</a:t>
            </a:r>
            <a:endParaRPr lang="en-GB" dirty="0">
              <a:solidFill>
                <a:srgbClr val="FFFFFF"/>
              </a:solidFill>
            </a:endParaRPr>
          </a:p>
        </p:txBody>
      </p:sp>
      <p:sp>
        <p:nvSpPr>
          <p:cNvPr id="5" name="Content Placeholder 4">
            <a:extLst>
              <a:ext uri="{FF2B5EF4-FFF2-40B4-BE49-F238E27FC236}">
                <a16:creationId xmlns:a16="http://schemas.microsoft.com/office/drawing/2014/main" id="{444D69FC-2FE4-3031-1063-9DFD4927B469}"/>
              </a:ext>
            </a:extLst>
          </p:cNvPr>
          <p:cNvSpPr>
            <a:spLocks noGrp="1"/>
          </p:cNvSpPr>
          <p:nvPr>
            <p:ph idx="1"/>
          </p:nvPr>
        </p:nvSpPr>
        <p:spPr/>
        <p:txBody>
          <a:bodyPr/>
          <a:lstStyle/>
          <a:p>
            <a:endParaRPr lang="en-GB"/>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2"/>
          <a:srcRect r="23376"/>
          <a:stretch/>
        </p:blipFill>
        <p:spPr>
          <a:xfrm>
            <a:off x="347922" y="2000990"/>
            <a:ext cx="3988838" cy="220281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a:blip r:embed="rId3"/>
          <a:stretch>
            <a:fillRect/>
          </a:stretch>
        </p:blipFill>
        <p:spPr>
          <a:xfrm>
            <a:off x="4807242" y="1532678"/>
            <a:ext cx="3782367" cy="3537837"/>
          </a:xfrm>
          <a:prstGeom prst="rect">
            <a:avLst/>
          </a:prstGeom>
        </p:spPr>
      </p:pic>
    </p:spTree>
    <p:extLst>
      <p:ext uri="{BB962C8B-B14F-4D97-AF65-F5344CB8AC3E}">
        <p14:creationId xmlns:p14="http://schemas.microsoft.com/office/powerpoint/2010/main" val="377541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1390379"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a:solidFill>
                  <a:srgbClr val="FFFFFF"/>
                </a:solidFill>
              </a:rPr>
              <a:t>Knowledge sharing feedback</a:t>
            </a: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dirty="0"/>
              <a:t>Hosting Cost Analysis</a:t>
            </a:r>
          </a:p>
        </p:txBody>
      </p:sp>
      <p:pic>
        <p:nvPicPr>
          <p:cNvPr id="15" name="Picture 1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not linearly.</a:t>
            </a:r>
          </a:p>
          <a:p>
            <a:pPr lvl="1"/>
            <a:r>
              <a:rPr lang="en-GB" sz="1200" dirty="0"/>
              <a:t>Leveraging Kubernetes for resource optimization and scaling.</a:t>
            </a:r>
          </a:p>
          <a:p>
            <a:r>
              <a:rPr lang="en-GB" sz="1200" b="1" dirty="0"/>
              <a:t>Comparison with Nuclino Platform</a:t>
            </a:r>
            <a:r>
              <a:rPr lang="en-GB" sz="1200" dirty="0"/>
              <a:t>:</a:t>
            </a:r>
          </a:p>
          <a:p>
            <a:pPr lvl="1"/>
            <a:r>
              <a:rPr lang="en-GB" sz="1200" dirty="0"/>
              <a:t>Knowledge sharing platform: £13.90</a:t>
            </a:r>
          </a:p>
          <a:p>
            <a:pPr lvl="1"/>
            <a:r>
              <a:rPr lang="en-GB" sz="1200" dirty="0"/>
              <a:t>Nuclino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46571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25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1634</TotalTime>
  <Words>5174</Words>
  <Application>Microsoft Office PowerPoint</Application>
  <PresentationFormat>On-screen Show (16:9)</PresentationFormat>
  <Paragraphs>436</Paragraphs>
  <Slides>59</Slides>
  <Notes>24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Trebuchet MS</vt:lpstr>
      <vt:lpstr>Abadi</vt:lpstr>
      <vt:lpstr>Tenorite</vt:lpstr>
      <vt:lpstr>Calibri</vt:lpstr>
      <vt:lpstr>Symbol</vt:lpstr>
      <vt:lpstr>Arial</vt:lpstr>
      <vt:lpstr>Times New Roman</vt:lpstr>
      <vt:lpstr>Verdana</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Gap in existing solutions</vt:lpstr>
      <vt:lpstr>Proposal</vt:lpstr>
      <vt:lpstr>Challenges</vt:lpstr>
      <vt:lpstr>Professional Issues Integrating BCS Code of Conduct</vt:lpstr>
      <vt:lpstr>Ethical Issues Preventing Unethical Practices</vt:lpstr>
      <vt:lpstr>Legal Issues Licensing, Intellectual Property, Data Ownership, and Source Control</vt:lpstr>
      <vt:lpstr>Social Issues Free Text Content and Content Sharing</vt:lpstr>
      <vt:lpstr>Project management</vt:lpstr>
      <vt:lpstr>Objectives</vt:lpstr>
      <vt:lpstr>Functional Requirements</vt:lpstr>
      <vt:lpstr>Non-Functional Requirements</vt:lpstr>
      <vt:lpstr>Project scope</vt:lpstr>
      <vt:lpstr>Project timeline</vt:lpstr>
      <vt:lpstr>Success Criteria</vt:lpstr>
      <vt:lpstr>System design</vt:lpstr>
      <vt:lpstr>Architecture Diagram</vt:lpstr>
      <vt:lpstr>Graph database design</vt:lpstr>
      <vt:lpstr>Layered architecture</vt:lpstr>
      <vt:lpstr>Coding standard Five Essential Design Principles (SOLID)</vt:lpstr>
      <vt:lpstr>.NET application demonstration</vt:lpstr>
      <vt:lpstr>Test driven development</vt:lpstr>
      <vt:lpstr>UX Designs</vt:lpstr>
      <vt:lpstr>Iterative development</vt:lpstr>
      <vt:lpstr>Sprint 1</vt:lpstr>
      <vt:lpstr>Sprint 1</vt:lpstr>
      <vt:lpstr>Sprint 2</vt:lpstr>
      <vt:lpstr>Sprint 2</vt:lpstr>
      <vt:lpstr>Sprint 2</vt:lpstr>
      <vt:lpstr>Sprint 3</vt:lpstr>
      <vt:lpstr>Sprint 3</vt:lpstr>
      <vt:lpstr>Sprint 3</vt:lpstr>
      <vt:lpstr>Unit &amp; Integration test</vt:lpstr>
      <vt:lpstr>Unit &amp; Integration test results</vt:lpstr>
      <vt:lpstr>Live Demo of Knowledge sharing platform</vt:lpstr>
      <vt:lpstr>UI Feedback</vt:lpstr>
      <vt:lpstr>Discovery page</vt:lpstr>
      <vt:lpstr>Create post page</vt:lpstr>
      <vt:lpstr>Profile page</vt:lpstr>
      <vt:lpstr>Knowledge sharing feedback</vt:lpstr>
      <vt:lpstr>Hosting Cost Analysis</vt:lpstr>
      <vt:lpstr>PowerPoint Presentation</vt:lpstr>
      <vt:lpstr>Future work Future Functional Requirements</vt:lpstr>
      <vt:lpstr>Future work Potential Improvements</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135</cp:revision>
  <dcterms:modified xsi:type="dcterms:W3CDTF">2023-06-12T22:15:48Z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